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7" r:id="rId2"/>
    <p:sldId id="259" r:id="rId3"/>
    <p:sldId id="262" r:id="rId4"/>
    <p:sldId id="288" r:id="rId5"/>
    <p:sldId id="289" r:id="rId6"/>
    <p:sldId id="296" r:id="rId7"/>
    <p:sldId id="264" r:id="rId8"/>
    <p:sldId id="295" r:id="rId9"/>
    <p:sldId id="290" r:id="rId10"/>
    <p:sldId id="291" r:id="rId11"/>
    <p:sldId id="292" r:id="rId12"/>
    <p:sldId id="293" r:id="rId13"/>
    <p:sldId id="294" r:id="rId14"/>
    <p:sldId id="297" r:id="rId15"/>
    <p:sldId id="266" r:id="rId16"/>
    <p:sldId id="299" r:id="rId17"/>
    <p:sldId id="268" r:id="rId18"/>
    <p:sldId id="300" r:id="rId19"/>
    <p:sldId id="301" r:id="rId20"/>
    <p:sldId id="302" r:id="rId21"/>
    <p:sldId id="298" r:id="rId22"/>
    <p:sldId id="303" r:id="rId23"/>
    <p:sldId id="304" r:id="rId24"/>
    <p:sldId id="305" r:id="rId25"/>
    <p:sldId id="269" r:id="rId26"/>
    <p:sldId id="306" r:id="rId27"/>
    <p:sldId id="272" r:id="rId28"/>
    <p:sldId id="270" r:id="rId29"/>
    <p:sldId id="308" r:id="rId30"/>
    <p:sldId id="309" r:id="rId31"/>
    <p:sldId id="310" r:id="rId32"/>
    <p:sldId id="273" r:id="rId33"/>
    <p:sldId id="274" r:id="rId34"/>
    <p:sldId id="275" r:id="rId35"/>
    <p:sldId id="276" r:id="rId36"/>
    <p:sldId id="311" r:id="rId37"/>
    <p:sldId id="312" r:id="rId38"/>
    <p:sldId id="313" r:id="rId39"/>
    <p:sldId id="314" r:id="rId40"/>
    <p:sldId id="277" r:id="rId41"/>
    <p:sldId id="279" r:id="rId42"/>
    <p:sldId id="281" r:id="rId43"/>
    <p:sldId id="280" r:id="rId44"/>
    <p:sldId id="321" r:id="rId45"/>
    <p:sldId id="315" r:id="rId46"/>
    <p:sldId id="316" r:id="rId47"/>
    <p:sldId id="282" r:id="rId48"/>
    <p:sldId id="317" r:id="rId49"/>
    <p:sldId id="318" r:id="rId50"/>
    <p:sldId id="319" r:id="rId51"/>
    <p:sldId id="320" r:id="rId52"/>
    <p:sldId id="263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B887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273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2020/9/9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24762F5-36CF-4F32-96CF-D845965A4E0C}" type="slidenum">
              <a:rPr lang="zh-CN" altLang="en-US" sz="1200" smtClean="0"/>
              <a:t>1</a:t>
            </a:fld>
            <a:endParaRPr lang="en-US" altLang="zh-CN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A90C87-5B31-4069-8D53-16F294D1A5EA}" type="slidenum">
              <a:rPr lang="zh-CN" altLang="en-US" sz="1200" smtClean="0"/>
              <a:t>2</a:t>
            </a:fld>
            <a:endParaRPr lang="en-US" altLang="zh-CN" sz="12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A90C87-5B31-4069-8D53-16F294D1A5EA}" type="slidenum">
              <a:rPr lang="zh-CN" altLang="en-US" sz="1200" smtClean="0"/>
              <a:t>6</a:t>
            </a:fld>
            <a:endParaRPr lang="en-US" altLang="zh-CN" sz="12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06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25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A90C87-5B31-4069-8D53-16F294D1A5EA}" type="slidenum">
              <a:rPr lang="zh-CN" altLang="en-US" sz="1200" smtClean="0"/>
              <a:t>14</a:t>
            </a:fld>
            <a:endParaRPr lang="en-US" altLang="zh-CN" sz="12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02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2708275"/>
            <a:ext cx="103632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5" name="Text Box 15"/>
          <p:cNvSpPr txBox="1">
            <a:spLocks noChangeArrowheads="1"/>
          </p:cNvSpPr>
          <p:nvPr userDrawn="1"/>
        </p:nvSpPr>
        <p:spPr bwMode="auto">
          <a:xfrm>
            <a:off x="5327651" y="80963"/>
            <a:ext cx="590550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69900" indent="-469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b="1">
                <a:latin typeface="华文隶书" panose="02010800040101010101" pitchFamily="2" charset="-122"/>
                <a:ea typeface="华文隶书" panose="02010800040101010101" pitchFamily="2" charset="-122"/>
              </a:rPr>
              <a:t>数据工程与信息系统实验室（</a:t>
            </a:r>
            <a:r>
              <a:rPr lang="en-US" altLang="zh-CN" sz="2000" b="1">
                <a:latin typeface="华文隶书" panose="02010800040101010101" pitchFamily="2" charset="-122"/>
                <a:ea typeface="华文隶书" panose="02010800040101010101" pitchFamily="2" charset="-122"/>
              </a:rPr>
              <a:t>iDEAL</a:t>
            </a:r>
            <a:r>
              <a:rPr lang="zh-CN" altLang="en-US" sz="2000" b="1">
                <a:latin typeface="华文隶书" panose="02010800040101010101" pitchFamily="2" charset="-122"/>
                <a:ea typeface="华文隶书" panose="02010800040101010101" pitchFamily="2" charset="-122"/>
              </a:rPr>
              <a:t>）</a:t>
            </a:r>
            <a:r>
              <a:rPr lang="en-US" altLang="zh-CN" sz="2000" b="1">
                <a:latin typeface="华文隶书" panose="02010800040101010101" pitchFamily="2" charset="-122"/>
                <a:ea typeface="华文隶书" panose="02010800040101010101" pitchFamily="2" charset="-122"/>
              </a:rPr>
              <a:t>http://kdd.xidian.edu.cn</a:t>
            </a:r>
          </a:p>
        </p:txBody>
      </p:sp>
      <p:pic>
        <p:nvPicPr>
          <p:cNvPr id="6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1" y="0"/>
            <a:ext cx="1098549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12284" y="981075"/>
            <a:ext cx="10363200" cy="157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Title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341A373-714A-4195-95F8-99C086C5AA5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1A6B2-0A44-4645-918C-A6C3E676C01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7" y="152400"/>
            <a:ext cx="2669116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52400"/>
            <a:ext cx="7806267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F0FB4-6CA1-4365-811C-131C3DFDD36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93667-4B8C-4B42-B8D0-C11F1BC9B0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F8C3C-7762-4504-936E-22300FE9E79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143000"/>
            <a:ext cx="52324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143000"/>
            <a:ext cx="5232400" cy="4876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CC72C-56F6-4EEB-AB61-C59E0127A78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DE646-BF8B-42CF-889F-0F8796E7957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21A63-2533-4595-9A88-E1BDFC6A470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DD084-A636-4D70-89B0-A38FB58D808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45CD3-43B1-45CF-A21A-9B2BCAB6496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106B0-F584-49C1-92C4-337E058B10E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143000"/>
            <a:ext cx="10668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812800" y="990600"/>
            <a:ext cx="10610851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187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1200" y="6477000"/>
            <a:ext cx="1076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87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12367" y="6381750"/>
            <a:ext cx="2540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8AFF4EC-D4C7-4647-A05D-C7A17B38CE87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390651" y="6162675"/>
            <a:ext cx="84328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1000" b="1">
                <a:ea typeface="PMingLiU" panose="02020500000000000000" pitchFamily="18" charset="-120"/>
              </a:rPr>
              <a:t>Data Engineering and Information Systems Laboratory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1000">
                <a:ea typeface="PMingLiU" panose="02020500000000000000" pitchFamily="18" charset="-120"/>
              </a:rPr>
              <a:t>School of Software</a:t>
            </a:r>
            <a:endParaRPr lang="en-US" altLang="zh-TW" sz="1000">
              <a:ea typeface="PMingLiU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1000">
                <a:ea typeface="PMingLiU" panose="02020500000000000000" pitchFamily="18" charset="-120"/>
              </a:rPr>
              <a:t>Xidian University</a:t>
            </a:r>
            <a:r>
              <a:rPr lang="en-US" altLang="zh-TW" sz="1200">
                <a:ea typeface="PMingLiU" panose="02020500000000000000" pitchFamily="18" charset="-120"/>
              </a:rPr>
              <a:t> </a:t>
            </a:r>
          </a:p>
        </p:txBody>
      </p:sp>
      <p:pic>
        <p:nvPicPr>
          <p:cNvPr id="1033" name="Picture 15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7" y="6200775"/>
            <a:ext cx="70908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1.png"/><Relationship Id="rId4" Type="http://schemas.openxmlformats.org/officeDocument/2006/relationships/image" Target="../media/image6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2.png"/><Relationship Id="rId7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40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8675" y="853440"/>
            <a:ext cx="10676890" cy="1858645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</a:pPr>
            <a:r>
              <a:rPr lang="en-US" altLang="zh-CN" b="1" dirty="0"/>
              <a:t>An Introduction to Reinforcement Learning</a:t>
            </a:r>
            <a:endParaRPr lang="en-US" altLang="zh-CN" sz="1800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43455" y="3422015"/>
            <a:ext cx="7668895" cy="231203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zh-CN" sz="3200" dirty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3200" dirty="0">
                <a:solidFill>
                  <a:schemeClr val="tx1"/>
                </a:solidFill>
                <a:ea typeface="华文新魏" panose="02010800040101010101" pitchFamily="2" charset="-122"/>
              </a:rPr>
              <a:t>刘梅娟</a:t>
            </a: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Sep 02, 2020</a:t>
            </a:r>
            <a:endParaRPr lang="en-US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Applications in Transportation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Carpool</a:t>
            </a:r>
          </a:p>
          <a:p>
            <a:pPr lvl="2"/>
            <a:r>
              <a:rPr lang="en-US" altLang="zh-CN" dirty="0"/>
              <a:t>Increases vehicle/road utilization efficiency</a:t>
            </a:r>
          </a:p>
          <a:p>
            <a:pPr lvl="2"/>
            <a:r>
              <a:rPr lang="en-US" altLang="zh-CN" dirty="0"/>
              <a:t>Reduced trip cost for each passenger</a:t>
            </a:r>
          </a:p>
          <a:p>
            <a:pPr lvl="2"/>
            <a:r>
              <a:rPr lang="en-US" altLang="zh-CN" dirty="0"/>
              <a:t>Less cost, more revenue generating</a:t>
            </a:r>
          </a:p>
          <a:p>
            <a:pPr lvl="1"/>
            <a:r>
              <a:rPr lang="en-US" altLang="zh-CN" dirty="0"/>
              <a:t>Factors to consider</a:t>
            </a:r>
          </a:p>
          <a:p>
            <a:pPr lvl="2"/>
            <a:r>
              <a:rPr lang="en-US" altLang="zh-CN" dirty="0"/>
              <a:t>Routing</a:t>
            </a:r>
          </a:p>
          <a:p>
            <a:pPr lvl="2"/>
            <a:r>
              <a:rPr lang="en-US" altLang="zh-CN" dirty="0"/>
              <a:t>Extra time spent by each passenger</a:t>
            </a:r>
          </a:p>
          <a:p>
            <a:pPr lvl="2"/>
            <a:r>
              <a:rPr lang="en-US" altLang="zh-CN" dirty="0"/>
              <a:t>Compatibility of the pooled trips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10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06" y="1552048"/>
            <a:ext cx="413442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Applications in Transportation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Route Planning</a:t>
            </a:r>
          </a:p>
          <a:p>
            <a:pPr lvl="2"/>
            <a:r>
              <a:rPr lang="en-US" altLang="zh-CN" dirty="0"/>
              <a:t>Planning a route for a trip on map</a:t>
            </a:r>
          </a:p>
          <a:p>
            <a:pPr lvl="3">
              <a:buFont typeface="+mj-lt"/>
              <a:buAutoNum type="arabicPeriod"/>
            </a:pPr>
            <a:r>
              <a:rPr lang="en-US" altLang="zh-CN" dirty="0"/>
              <a:t>Distance, traffic condition</a:t>
            </a:r>
          </a:p>
          <a:p>
            <a:pPr lvl="3">
              <a:buFont typeface="+mj-lt"/>
              <a:buAutoNum type="arabicPeriod"/>
            </a:pPr>
            <a:r>
              <a:rPr lang="en-US" altLang="zh-CN" dirty="0"/>
              <a:t>Shortest travel time</a:t>
            </a:r>
          </a:p>
          <a:p>
            <a:pPr lvl="3">
              <a:buFont typeface="+mj-lt"/>
              <a:buAutoNum type="arabicPeriod"/>
            </a:pPr>
            <a:r>
              <a:rPr lang="en-US" altLang="zh-CN" dirty="0"/>
              <a:t>Avoid congestion</a:t>
            </a:r>
          </a:p>
          <a:p>
            <a:pPr lvl="1"/>
            <a:r>
              <a:rPr lang="en-US" altLang="zh-CN" dirty="0"/>
              <a:t>Planning a route for robot navigation</a:t>
            </a:r>
          </a:p>
          <a:p>
            <a:pPr marL="1366520" lvl="2" indent="-457200">
              <a:buFont typeface="+mj-lt"/>
              <a:buAutoNum type="arabicPeriod"/>
            </a:pPr>
            <a:r>
              <a:rPr lang="en-US" altLang="zh-CN" dirty="0"/>
              <a:t>Reach destination</a:t>
            </a:r>
          </a:p>
          <a:p>
            <a:pPr marL="1366520" lvl="2" indent="-457200">
              <a:buFont typeface="+mj-lt"/>
              <a:buAutoNum type="arabicPeriod"/>
            </a:pPr>
            <a:r>
              <a:rPr lang="en-US" altLang="zh-CN" dirty="0"/>
              <a:t>Shortest path</a:t>
            </a:r>
          </a:p>
          <a:p>
            <a:pPr marL="1366520" lvl="2" indent="-457200">
              <a:buFont typeface="+mj-lt"/>
              <a:buAutoNum type="arabicPeriod"/>
            </a:pPr>
            <a:r>
              <a:rPr lang="en-US" altLang="zh-CN" dirty="0"/>
              <a:t>No crash</a:t>
            </a:r>
          </a:p>
          <a:p>
            <a:pPr lvl="2"/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11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907" y="1073320"/>
            <a:ext cx="2610214" cy="2400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868" y="3428712"/>
            <a:ext cx="5076508" cy="26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Applications in Transportation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Traffic Signals Control</a:t>
            </a:r>
          </a:p>
          <a:p>
            <a:pPr marL="1366520" lvl="2" indent="-457200">
              <a:buFont typeface="+mj-lt"/>
              <a:buAutoNum type="arabicPeriod"/>
            </a:pPr>
            <a:r>
              <a:rPr lang="en-US" altLang="zh-CN" dirty="0"/>
              <a:t>Throughout, delay, waiting time at intersections</a:t>
            </a:r>
          </a:p>
          <a:p>
            <a:pPr marL="1366520" lvl="2" indent="-457200">
              <a:buFont typeface="+mj-lt"/>
              <a:buAutoNum type="arabicPeriod"/>
            </a:pPr>
            <a:r>
              <a:rPr lang="en-US" altLang="zh-CN" dirty="0"/>
              <a:t>Impact on neighboring intersections</a:t>
            </a:r>
          </a:p>
          <a:p>
            <a:pPr lvl="1"/>
            <a:endParaRPr lang="en-US" altLang="zh-CN" dirty="0"/>
          </a:p>
          <a:p>
            <a:pPr marL="909320" lvl="2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12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96" y="3000188"/>
            <a:ext cx="3600953" cy="2689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66" y="2958354"/>
            <a:ext cx="3600953" cy="27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08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Applications in Transportation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Autonomous Vehicles Control</a:t>
            </a:r>
          </a:p>
          <a:p>
            <a:pPr lvl="1"/>
            <a:endParaRPr lang="en-US" altLang="zh-CN" dirty="0"/>
          </a:p>
          <a:p>
            <a:pPr marL="909320" lvl="2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13</a:t>
            </a:fld>
            <a:endParaRPr lang="en-US" altLang="zh-CN"/>
          </a:p>
        </p:txBody>
      </p:sp>
      <p:pic>
        <p:nvPicPr>
          <p:cNvPr id="7174" name="Picture 6" descr="http://www.uml.org.cn/ai/images/201911194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47" y="3101110"/>
            <a:ext cx="3806825" cy="26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00" y="3281267"/>
            <a:ext cx="4715533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51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DF0104-38A2-4701-8362-7CE7411C683D}" type="slidenum">
              <a:rPr lang="zh-CN" altLang="en-US" sz="1200" smtClean="0"/>
              <a:t>14</a:t>
            </a:fld>
            <a:endParaRPr lang="en-US" altLang="zh-CN" sz="12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00580" y="1209040"/>
            <a:ext cx="8001000" cy="463740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  <a:cs typeface="Times New Roman" panose="02020603050405020304" pitchFamily="18" charset="0"/>
              </a:rPr>
              <a:t>Research Trends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  <a:cs typeface="Times New Roman" panose="02020603050405020304" pitchFamily="18" charset="0"/>
              </a:rPr>
              <a:t>Application Scenarios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</a:rPr>
              <a:t>RL basics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</a:rPr>
              <a:t>Value-based methods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</a:rPr>
              <a:t>Policy-based methods</a:t>
            </a:r>
          </a:p>
          <a:p>
            <a:pPr marL="0" indent="0" eaLnBrk="1" hangingPunct="1">
              <a:buNone/>
            </a:pPr>
            <a:endParaRPr lang="en-US" altLang="zh-CN" sz="36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zh-CN" sz="3600" dirty="0">
              <a:ea typeface="宋体" panose="02010600030101010101" pitchFamily="2" charset="-122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sz="4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5212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Sequential Decision-Making Problem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15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</a:p>
          <a:p>
            <a:r>
              <a:rPr lang="en-US" altLang="zh-CN" dirty="0"/>
              <a:t>Character</a:t>
            </a:r>
          </a:p>
          <a:p>
            <a:pPr lvl="1"/>
            <a:r>
              <a:rPr lang="zh-CN" altLang="en-US" dirty="0"/>
              <a:t>每一步都要做决策</a:t>
            </a:r>
            <a:endParaRPr lang="en-US" altLang="zh-CN" dirty="0"/>
          </a:p>
          <a:p>
            <a:pPr lvl="1"/>
            <a:r>
              <a:rPr lang="zh-CN" altLang="en-US" dirty="0"/>
              <a:t>每步的决策影响后续的决策</a:t>
            </a:r>
            <a:endParaRPr lang="en-US" altLang="zh-CN" dirty="0"/>
          </a:p>
          <a:p>
            <a:pPr lvl="1"/>
            <a:r>
              <a:rPr lang="zh-CN" altLang="en-US" dirty="0"/>
              <a:t>只有当前步的信息是可利用的</a:t>
            </a:r>
            <a:endParaRPr lang="en-US" altLang="zh-CN" dirty="0"/>
          </a:p>
          <a:p>
            <a:pPr lvl="1"/>
            <a:r>
              <a:rPr lang="zh-CN" altLang="en-US" dirty="0"/>
              <a:t>未来是不确定的</a:t>
            </a:r>
            <a:endParaRPr lang="en-US" altLang="zh-CN" dirty="0"/>
          </a:p>
          <a:p>
            <a:pPr lvl="1"/>
            <a:r>
              <a:rPr lang="zh-CN" altLang="en-US" dirty="0"/>
              <a:t>追求长期目标</a:t>
            </a:r>
            <a:endParaRPr lang="en-US" altLang="zh-CN" dirty="0"/>
          </a:p>
          <a:p>
            <a:r>
              <a:rPr lang="en-US" altLang="zh-CN" dirty="0"/>
              <a:t>Challenges</a:t>
            </a:r>
          </a:p>
          <a:p>
            <a:pPr lvl="1"/>
            <a:r>
              <a:rPr lang="zh-CN" altLang="en-US" dirty="0"/>
              <a:t>如何去评估每一步的决策的好坏（考虑未来在内）？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79" y="1308848"/>
            <a:ext cx="2076740" cy="2619741"/>
          </a:xfrm>
          <a:prstGeom prst="rect">
            <a:avLst/>
          </a:prstGeom>
        </p:spPr>
      </p:pic>
      <p:pic>
        <p:nvPicPr>
          <p:cNvPr id="5" name="Picture 6" descr="http://www.uml.org.cn/ai/images/2019111941.gif">
            <a:extLst>
              <a:ext uri="{FF2B5EF4-FFF2-40B4-BE49-F238E27FC236}">
                <a16:creationId xmlns:a16="http://schemas.microsoft.com/office/drawing/2014/main" id="{F2268D7B-7791-4B7A-8510-D7FAFECFD1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294" y="1276350"/>
            <a:ext cx="3806825" cy="26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Markov Decision Process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16</a:t>
            </a:fld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9355455" y="2582545"/>
            <a:ext cx="1313815" cy="821690"/>
          </a:xfrm>
          <a:prstGeom prst="wedgeRectCallou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9091295" y="3197225"/>
            <a:ext cx="2126615" cy="652145"/>
          </a:xfrm>
          <a:prstGeom prst="border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</p:spPr>
            <p:txBody>
              <a:bodyPr/>
              <a:lstStyle/>
              <a:p>
                <a:r>
                  <a:rPr lang="zh-CN" altLang="en-US" dirty="0"/>
                  <a:t>马尔科夫过程：</a:t>
                </a:r>
                <a:r>
                  <a:rPr lang="en-US" altLang="zh-CN" dirty="0"/>
                  <a:t>&lt;S,P&gt;</a:t>
                </a:r>
              </a:p>
              <a:p>
                <a:pPr lvl="1"/>
                <a:r>
                  <a:rPr lang="en-US" altLang="zh-CN" dirty="0"/>
                  <a:t>S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/>
                  <a:t>}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lvl="1"/>
                <a:r>
                  <a:rPr lang="zh-CN" altLang="en-US" dirty="0"/>
                  <a:t>马尔科夫性质：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, 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Examples: </a:t>
                </a:r>
                <a:r>
                  <a:rPr lang="zh-CN" altLang="en-US" dirty="0"/>
                  <a:t>布朗运动、人口增长、疫情感染人数</a:t>
                </a:r>
                <a:r>
                  <a:rPr lang="en-US" altLang="zh-CN" dirty="0"/>
                  <a:t>…</a:t>
                </a:r>
              </a:p>
              <a:p>
                <a:pPr lvl="1"/>
                <a:r>
                  <a:rPr lang="en-US" altLang="zh-CN" dirty="0"/>
                  <a:t>S{A, E}</a:t>
                </a:r>
              </a:p>
              <a:p>
                <a:pPr lvl="1"/>
                <a:r>
                  <a:rPr lang="en-US" altLang="zh-CN" dirty="0"/>
                  <a:t>P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pPr lvl="1"/>
                <a:r>
                  <a:rPr lang="en-US" altLang="zh-CN" dirty="0"/>
                  <a:t>Episode(</a:t>
                </a:r>
                <a:r>
                  <a:rPr lang="zh-CN" altLang="en-US" dirty="0"/>
                  <a:t>片段）：从起始状态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到终止状态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/>
                  <a:t>的过程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Episode: A,E 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A, A, E…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  <a:blipFill>
                <a:blip r:embed="rId2"/>
                <a:stretch>
                  <a:fillRect l="-914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19" y="1338614"/>
            <a:ext cx="3302767" cy="24195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060" y="1466694"/>
            <a:ext cx="216247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Markov Decision Process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17</a:t>
            </a:fld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9355455" y="2582545"/>
            <a:ext cx="1313815" cy="821690"/>
          </a:xfrm>
          <a:prstGeom prst="wedgeRectCallou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9091295" y="3197225"/>
            <a:ext cx="2126615" cy="652145"/>
          </a:xfrm>
          <a:prstGeom prst="border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</p:spPr>
            <p:txBody>
              <a:bodyPr/>
              <a:lstStyle/>
              <a:p>
                <a:r>
                  <a:rPr lang="zh-CN" altLang="en-US" dirty="0"/>
                  <a:t>马尔科夫奖励过程</a:t>
                </a:r>
                <a:r>
                  <a:rPr lang="en-US" altLang="zh-CN" dirty="0"/>
                  <a:t>:&lt;S, P, R,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&gt;</a:t>
                </a:r>
              </a:p>
              <a:p>
                <a:pPr lvl="1"/>
                <a:r>
                  <a:rPr lang="en-US" altLang="zh-CN" dirty="0"/>
                  <a:t>R: Reward,</a:t>
                </a:r>
                <a:r>
                  <a:rPr lang="zh-CN" altLang="en-US" dirty="0"/>
                  <a:t>描述在状态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处的奖励，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G(t)</a:t>
                </a:r>
                <a:r>
                  <a:rPr lang="zh-CN" altLang="en-US" dirty="0"/>
                  <a:t>：回报值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是从时间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处开始的累积衰减奖励</a:t>
                </a:r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pPr marL="471170" lvl="1" indent="0">
                  <a:buNone/>
                </a:pPr>
                <a:r>
                  <a:rPr lang="en-US" altLang="zh-CN" dirty="0"/>
                  <a:t>Episode 1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A, A, A, E</a:t>
                </a:r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endParaRPr lang="en-US" altLang="zh-CN" dirty="0"/>
              </a:p>
              <a:p>
                <a:pPr marL="47117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=1+0.9 ∗1+0.9∗0.9∗1 +0.9 ∗0.9∗0.9∗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=−4.58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471170" lvl="1" indent="0">
                  <a:buNone/>
                </a:pPr>
                <a:r>
                  <a:rPr lang="en-US" altLang="zh-CN" dirty="0"/>
                  <a:t>Episode 2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A, E, E</a:t>
                </a:r>
                <a:r>
                  <a:rPr lang="zh-CN" altLang="en-US" dirty="0"/>
                  <a:t>，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endParaRPr lang="en-US" altLang="zh-CN" dirty="0"/>
              </a:p>
              <a:p>
                <a:pPr marL="471170" lvl="1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=1+0.9 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.9∗0.9∗(−10)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6.20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71170" lvl="1" indent="0">
                  <a:buNone/>
                </a:pPr>
                <a:r>
                  <a:rPr lang="en-US" altLang="zh-CN" dirty="0"/>
                  <a:t>…</a:t>
                </a:r>
              </a:p>
              <a:p>
                <a:pPr marL="471170" lvl="1" indent="0">
                  <a:buNone/>
                </a:pPr>
                <a:r>
                  <a:rPr lang="en-US" altLang="zh-CN" dirty="0"/>
                  <a:t>Episode n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A, ……</a:t>
                </a:r>
              </a:p>
              <a:p>
                <a:pPr marL="471170" lvl="1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47117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  <a:blipFill>
                <a:blip r:embed="rId2"/>
                <a:stretch>
                  <a:fillRect l="-914" t="-1250" b="-4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230" y="2499947"/>
            <a:ext cx="4540589" cy="74648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285825" y="1103758"/>
            <a:ext cx="3453073" cy="2419539"/>
            <a:chOff x="7915143" y="2695472"/>
            <a:chExt cx="3453073" cy="241953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143" y="2695472"/>
              <a:ext cx="3302767" cy="2419539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0593859" y="4316627"/>
              <a:ext cx="77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R = 1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915144" y="2808724"/>
              <a:ext cx="968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R = -10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</p:spPr>
            <p:txBody>
              <a:bodyPr/>
              <a:lstStyle/>
              <a:p>
                <a:r>
                  <a:rPr lang="zh-CN" altLang="en-US" dirty="0"/>
                  <a:t>马尔科夫奖励过程</a:t>
                </a:r>
                <a:r>
                  <a:rPr lang="en-US" altLang="zh-CN" dirty="0"/>
                  <a:t>:&lt;S, P, R,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&gt;</a:t>
                </a:r>
              </a:p>
              <a:p>
                <a:pPr lvl="1"/>
                <a:r>
                  <a:rPr lang="zh-CN" altLang="en-US" dirty="0"/>
                  <a:t>状态值函数：衡量某个状态的重要性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CN" b="0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b="0" dirty="0"/>
              </a:p>
              <a:p>
                <a:pPr lvl="1"/>
                <a:endParaRPr lang="en-US" altLang="zh-CN" b="0" dirty="0"/>
              </a:p>
              <a:p>
                <a:pPr lvl="1"/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)</a:t>
                </a:r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  <a:blipFill>
                <a:blip r:embed="rId2"/>
                <a:stretch>
                  <a:fillRect l="-914" t="-1250" b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7B0F980-A88A-41CD-8236-2F4CC0530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25" y="2911150"/>
            <a:ext cx="4686334" cy="187643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Markov Decision Process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18</a:t>
            </a:fld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9355455" y="2582545"/>
            <a:ext cx="1313815" cy="821690"/>
          </a:xfrm>
          <a:prstGeom prst="wedgeRectCallou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9091295" y="3197225"/>
            <a:ext cx="2126615" cy="652145"/>
          </a:xfrm>
          <a:prstGeom prst="border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线形标注 1(带强调线) 7"/>
          <p:cNvSpPr/>
          <p:nvPr/>
        </p:nvSpPr>
        <p:spPr bwMode="auto">
          <a:xfrm>
            <a:off x="5812367" y="3543046"/>
            <a:ext cx="914400" cy="612648"/>
          </a:xfrm>
          <a:prstGeom prst="accent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线形标注 1(带强调线) 8"/>
          <p:cNvSpPr/>
          <p:nvPr/>
        </p:nvSpPr>
        <p:spPr bwMode="auto">
          <a:xfrm>
            <a:off x="7893119" y="4481265"/>
            <a:ext cx="2776151" cy="612648"/>
          </a:xfrm>
          <a:prstGeom prst="accentCallout1">
            <a:avLst>
              <a:gd name="adj1" fmla="val 18750"/>
              <a:gd name="adj2" fmla="val -8333"/>
              <a:gd name="adj3" fmla="val 106647"/>
              <a:gd name="adj4" fmla="val -5447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贝尔曼期望方程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A22D54-4CF7-4225-A91E-DBBDB442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903" y="2212722"/>
            <a:ext cx="3305199" cy="2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Markov Decision Process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19</a:t>
            </a:fld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9355455" y="2582545"/>
            <a:ext cx="1313815" cy="821690"/>
          </a:xfrm>
          <a:prstGeom prst="wedgeRectCallou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</p:spPr>
            <p:txBody>
              <a:bodyPr/>
              <a:lstStyle/>
              <a:p>
                <a:r>
                  <a:rPr lang="zh-CN" altLang="en-US" dirty="0"/>
                  <a:t>马尔科夫奖励过程</a:t>
                </a:r>
                <a:r>
                  <a:rPr lang="en-US" altLang="zh-CN" dirty="0"/>
                  <a:t>:&lt;S, P, R,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&gt;</a:t>
                </a:r>
              </a:p>
              <a:p>
                <a:pPr lvl="1"/>
                <a:r>
                  <a:rPr lang="zh-CN" altLang="en-US" dirty="0"/>
                  <a:t>贝尔曼期望方程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)</a:t>
                </a:r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  <a:blipFill>
                <a:blip r:embed="rId2"/>
                <a:stretch>
                  <a:fillRect l="-914" t="-1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线形标注 1(带强调线) 7"/>
          <p:cNvSpPr/>
          <p:nvPr/>
        </p:nvSpPr>
        <p:spPr bwMode="auto">
          <a:xfrm>
            <a:off x="5812367" y="3543046"/>
            <a:ext cx="914400" cy="612648"/>
          </a:xfrm>
          <a:prstGeom prst="accent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06" y="2313527"/>
            <a:ext cx="3302767" cy="2419539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 bwMode="auto">
          <a:xfrm>
            <a:off x="3460887" y="3215708"/>
            <a:ext cx="1035943" cy="345821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881168" y="4744063"/>
                <a:ext cx="48685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V(A) = R(A) +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 (P(AA) * V(A) + P(AE)*V(E) )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V(A) = (R(A)+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P(AE)* V(E)) / (1 -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P(AA))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168" y="4744063"/>
                <a:ext cx="4868561" cy="923330"/>
              </a:xfrm>
              <a:prstGeom prst="rect">
                <a:avLst/>
              </a:prstGeom>
              <a:blipFill>
                <a:blip r:embed="rId4"/>
                <a:stretch>
                  <a:fillRect l="-1128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123" y="2213598"/>
            <a:ext cx="3419183" cy="25521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0BD0E-12A6-4343-85C1-1C03414A46B9}"/>
              </a:ext>
            </a:extLst>
          </p:cNvPr>
          <p:cNvSpPr/>
          <p:nvPr/>
        </p:nvSpPr>
        <p:spPr bwMode="auto">
          <a:xfrm>
            <a:off x="5522259" y="2145552"/>
            <a:ext cx="2946340" cy="161364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9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DF0104-38A2-4701-8362-7CE7411C683D}" type="slidenum">
              <a:rPr lang="zh-CN" altLang="en-US" sz="1200" smtClean="0"/>
              <a:t>2</a:t>
            </a:fld>
            <a:endParaRPr lang="en-US" altLang="zh-CN" sz="12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00580" y="1209040"/>
            <a:ext cx="8001000" cy="463740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Research Trends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  <a:cs typeface="Times New Roman" panose="02020603050405020304" pitchFamily="18" charset="0"/>
              </a:rPr>
              <a:t>Application Scenarios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</a:rPr>
              <a:t>RL basics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</a:rPr>
              <a:t>Value-based methods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</a:rPr>
              <a:t>Policy-based methods</a:t>
            </a:r>
            <a:endParaRPr lang="en-US" altLang="zh-CN" sz="36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zh-CN" sz="36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zh-CN" sz="3600" dirty="0">
              <a:ea typeface="宋体" panose="02010600030101010101" pitchFamily="2" charset="-122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sz="4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Markov Decision Process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20</a:t>
            </a:fld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9355455" y="2582545"/>
            <a:ext cx="1313815" cy="821690"/>
          </a:xfrm>
          <a:prstGeom prst="wedgeRectCallou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9091295" y="3197225"/>
            <a:ext cx="2126615" cy="652145"/>
          </a:xfrm>
          <a:prstGeom prst="border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</p:spPr>
            <p:txBody>
              <a:bodyPr/>
              <a:lstStyle/>
              <a:p>
                <a:r>
                  <a:rPr lang="zh-CN" altLang="en-US" dirty="0"/>
                  <a:t>马尔科夫奖励过程</a:t>
                </a:r>
                <a:r>
                  <a:rPr lang="en-US" altLang="zh-CN" dirty="0"/>
                  <a:t>:&lt;S, P, R,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&gt;</a:t>
                </a:r>
              </a:p>
              <a:p>
                <a:pPr lvl="1"/>
                <a:r>
                  <a:rPr lang="zh-CN" altLang="en-US" dirty="0"/>
                  <a:t>贝尔曼期望方程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)</a:t>
                </a:r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  <a:blipFill>
                <a:blip r:embed="rId2"/>
                <a:stretch>
                  <a:fillRect l="-914" t="-1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线形标注 1(带强调线) 7"/>
          <p:cNvSpPr/>
          <p:nvPr/>
        </p:nvSpPr>
        <p:spPr bwMode="auto">
          <a:xfrm>
            <a:off x="5812367" y="3543046"/>
            <a:ext cx="914400" cy="612648"/>
          </a:xfrm>
          <a:prstGeom prst="accent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47" y="2276982"/>
            <a:ext cx="5145171" cy="12660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487" y="3725935"/>
            <a:ext cx="4642318" cy="17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Markov Decision Process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21</a:t>
            </a:fld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9355455" y="2582545"/>
            <a:ext cx="1313815" cy="821690"/>
          </a:xfrm>
          <a:prstGeom prst="wedgeRectCallou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9091295" y="3197225"/>
            <a:ext cx="2126615" cy="652145"/>
          </a:xfrm>
          <a:prstGeom prst="border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</p:spPr>
            <p:txBody>
              <a:bodyPr/>
              <a:lstStyle/>
              <a:p>
                <a:r>
                  <a:rPr lang="zh-CN" altLang="en-US" dirty="0"/>
                  <a:t>马尔科夫决策过程</a:t>
                </a:r>
                <a:r>
                  <a:rPr lang="en-US" altLang="zh-CN" dirty="0"/>
                  <a:t>:&lt;S, A, P, R,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&gt;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  <a:blipFill>
                <a:blip r:embed="rId2"/>
                <a:stretch>
                  <a:fillRect l="-914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87" y="4120756"/>
            <a:ext cx="1762371" cy="17337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54" y="1633371"/>
            <a:ext cx="8249801" cy="23720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66166" y="4080011"/>
            <a:ext cx="2760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 = {1,2,3,4,5,6,7,8,9}</a:t>
            </a:r>
          </a:p>
          <a:p>
            <a:r>
              <a:rPr lang="en-US" altLang="zh-CN" dirty="0"/>
              <a:t>A = {</a:t>
            </a:r>
            <a:r>
              <a:rPr lang="zh-CN" altLang="en-US" dirty="0"/>
              <a:t>上、下、左、右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P(2 | s = 5,a = </a:t>
            </a:r>
            <a:r>
              <a:rPr lang="zh-CN" altLang="en-US" dirty="0"/>
              <a:t>上</a:t>
            </a:r>
            <a:r>
              <a:rPr lang="en-US" altLang="zh-CN" dirty="0"/>
              <a:t>) = 0.25</a:t>
            </a:r>
          </a:p>
          <a:p>
            <a:r>
              <a:rPr lang="en-US" altLang="zh-CN" dirty="0"/>
              <a:t>P(8 | s = 5,a = </a:t>
            </a:r>
            <a:r>
              <a:rPr lang="zh-CN" altLang="en-US" dirty="0"/>
              <a:t>下</a:t>
            </a:r>
            <a:r>
              <a:rPr lang="en-US" altLang="zh-CN" dirty="0"/>
              <a:t>) = 0.25</a:t>
            </a:r>
          </a:p>
          <a:p>
            <a:r>
              <a:rPr lang="en-US" altLang="zh-CN" dirty="0"/>
              <a:t>P(4 | s = 5,a = </a:t>
            </a:r>
            <a:r>
              <a:rPr lang="zh-CN" altLang="en-US" dirty="0"/>
              <a:t>左</a:t>
            </a:r>
            <a:r>
              <a:rPr lang="en-US" altLang="zh-CN" dirty="0"/>
              <a:t>) = 0.25</a:t>
            </a:r>
          </a:p>
          <a:p>
            <a:r>
              <a:rPr lang="en-US" altLang="zh-CN" dirty="0"/>
              <a:t>P(2 | s = 5,a = </a:t>
            </a:r>
            <a:r>
              <a:rPr lang="zh-CN" altLang="en-US" dirty="0"/>
              <a:t>右</a:t>
            </a:r>
            <a:r>
              <a:rPr lang="en-US" altLang="zh-CN" dirty="0"/>
              <a:t>) = 0.25</a:t>
            </a:r>
          </a:p>
          <a:p>
            <a:r>
              <a:rPr lang="en-US" altLang="zh-CN" dirty="0"/>
              <a:t>….</a:t>
            </a:r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151190-3E90-482A-B1E4-083947B32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734" y="4787625"/>
            <a:ext cx="409578" cy="4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Markov Decision Process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22</a:t>
            </a:fld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9355455" y="2582545"/>
            <a:ext cx="1313815" cy="821690"/>
          </a:xfrm>
          <a:prstGeom prst="wedgeRectCallou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9091295" y="3197225"/>
            <a:ext cx="2126615" cy="652145"/>
          </a:xfrm>
          <a:prstGeom prst="border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</p:spPr>
            <p:txBody>
              <a:bodyPr/>
              <a:lstStyle/>
              <a:p>
                <a:r>
                  <a:rPr lang="zh-CN" altLang="en-US" dirty="0"/>
                  <a:t>马尔科夫决策过程</a:t>
                </a:r>
                <a:r>
                  <a:rPr lang="en-US" altLang="zh-CN" dirty="0"/>
                  <a:t>:&lt;S, A, P, R,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&gt;</a:t>
                </a:r>
              </a:p>
              <a:p>
                <a:r>
                  <a:rPr lang="zh-CN" altLang="en-US" dirty="0"/>
                  <a:t>策略：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  <a:blipFill>
                <a:blip r:embed="rId2"/>
                <a:stretch>
                  <a:fillRect l="-914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7387DD62-4959-4F93-B159-8FAF8A837C04}"/>
              </a:ext>
            </a:extLst>
          </p:cNvPr>
          <p:cNvGrpSpPr/>
          <p:nvPr/>
        </p:nvGrpSpPr>
        <p:grpSpPr>
          <a:xfrm>
            <a:off x="1769105" y="2513941"/>
            <a:ext cx="2842054" cy="3296016"/>
            <a:chOff x="1769105" y="2513941"/>
            <a:chExt cx="2842054" cy="3296016"/>
          </a:xfrm>
        </p:grpSpPr>
        <p:sp>
          <p:nvSpPr>
            <p:cNvPr id="9" name="文本框 8"/>
            <p:cNvSpPr txBox="1"/>
            <p:nvPr/>
          </p:nvSpPr>
          <p:spPr>
            <a:xfrm>
              <a:off x="1769105" y="4332629"/>
              <a:ext cx="284205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P(2 | s = 5,a = </a:t>
              </a:r>
              <a:r>
                <a:rPr lang="zh-CN" altLang="en-US" dirty="0"/>
                <a:t>上</a:t>
              </a:r>
              <a:r>
                <a:rPr lang="en-US" altLang="zh-CN" dirty="0"/>
                <a:t>) = 0</a:t>
              </a:r>
            </a:p>
            <a:p>
              <a:r>
                <a:rPr lang="en-US" altLang="zh-CN" dirty="0"/>
                <a:t>P(8 | s = 5,a = </a:t>
              </a:r>
              <a:r>
                <a:rPr lang="zh-CN" altLang="en-US" dirty="0"/>
                <a:t>下</a:t>
              </a:r>
              <a:r>
                <a:rPr lang="en-US" altLang="zh-CN" dirty="0"/>
                <a:t>) = 0.5</a:t>
              </a:r>
            </a:p>
            <a:p>
              <a:r>
                <a:rPr lang="en-US" altLang="zh-CN" dirty="0"/>
                <a:t>P(4 | s = 5,a = </a:t>
              </a:r>
              <a:r>
                <a:rPr lang="zh-CN" altLang="en-US" dirty="0"/>
                <a:t>左</a:t>
              </a:r>
              <a:r>
                <a:rPr lang="en-US" altLang="zh-CN" dirty="0"/>
                <a:t>) = 0</a:t>
              </a:r>
            </a:p>
            <a:p>
              <a:r>
                <a:rPr lang="en-US" altLang="zh-CN" dirty="0"/>
                <a:t>P(2 | s = 5,a = </a:t>
              </a:r>
              <a:r>
                <a:rPr lang="zh-CN" altLang="en-US" dirty="0"/>
                <a:t>右</a:t>
              </a:r>
              <a:r>
                <a:rPr lang="en-US" altLang="zh-CN" dirty="0"/>
                <a:t>) = 0.5</a:t>
              </a:r>
            </a:p>
            <a:p>
              <a:endParaRPr lang="en-US" altLang="zh-CN" dirty="0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97" y="2513941"/>
              <a:ext cx="1762371" cy="173379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3A18E72-F21E-4250-9D4D-71152C34060F}"/>
              </a:ext>
            </a:extLst>
          </p:cNvPr>
          <p:cNvGrpSpPr/>
          <p:nvPr/>
        </p:nvGrpSpPr>
        <p:grpSpPr>
          <a:xfrm>
            <a:off x="4095619" y="2395872"/>
            <a:ext cx="3664424" cy="3404311"/>
            <a:chOff x="4095619" y="2395872"/>
            <a:chExt cx="3664424" cy="340431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6243" y="2395872"/>
              <a:ext cx="1752845" cy="1743318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4917989" y="4322855"/>
              <a:ext cx="284205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P(2 | s = 5,a = </a:t>
              </a:r>
              <a:r>
                <a:rPr lang="zh-CN" altLang="en-US" dirty="0"/>
                <a:t>上</a:t>
              </a:r>
              <a:r>
                <a:rPr lang="en-US" altLang="zh-CN" dirty="0"/>
                <a:t>) = 0</a:t>
              </a:r>
            </a:p>
            <a:p>
              <a:r>
                <a:rPr lang="en-US" altLang="zh-CN" dirty="0"/>
                <a:t>P(8 | s = 5,a = </a:t>
              </a:r>
              <a:r>
                <a:rPr lang="zh-CN" altLang="en-US" dirty="0"/>
                <a:t>下</a:t>
              </a:r>
              <a:r>
                <a:rPr lang="en-US" altLang="zh-CN" dirty="0"/>
                <a:t>) = 1</a:t>
              </a:r>
            </a:p>
            <a:p>
              <a:r>
                <a:rPr lang="en-US" altLang="zh-CN" dirty="0"/>
                <a:t>P(4 | s = 5,a = </a:t>
              </a:r>
              <a:r>
                <a:rPr lang="zh-CN" altLang="en-US" dirty="0"/>
                <a:t>左</a:t>
              </a:r>
              <a:r>
                <a:rPr lang="en-US" altLang="zh-CN" dirty="0"/>
                <a:t>) = 0</a:t>
              </a:r>
            </a:p>
            <a:p>
              <a:r>
                <a:rPr lang="en-US" altLang="zh-CN" dirty="0"/>
                <a:t>P(2 | s = 5,a = </a:t>
              </a:r>
              <a:r>
                <a:rPr lang="zh-CN" altLang="en-US" dirty="0"/>
                <a:t>右</a:t>
              </a:r>
              <a:r>
                <a:rPr lang="en-US" altLang="zh-CN" dirty="0"/>
                <a:t>) = 0</a:t>
              </a:r>
            </a:p>
            <a:p>
              <a:endParaRPr lang="en-US" altLang="zh-CN" dirty="0"/>
            </a:p>
          </p:txBody>
        </p:sp>
        <p:sp>
          <p:nvSpPr>
            <p:cNvPr id="14" name="右箭头 13"/>
            <p:cNvSpPr/>
            <p:nvPr/>
          </p:nvSpPr>
          <p:spPr bwMode="auto">
            <a:xfrm>
              <a:off x="4095619" y="3214172"/>
              <a:ext cx="864973" cy="230660"/>
            </a:xfrm>
            <a:prstGeom prst="right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469900" marR="0" indent="-469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Char char="o"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89" y="1673270"/>
            <a:ext cx="3258005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46" y="3574919"/>
            <a:ext cx="4182059" cy="261021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Markov Decision Process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23</a:t>
            </a:fld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9355455" y="2582545"/>
            <a:ext cx="1313815" cy="821690"/>
          </a:xfrm>
          <a:prstGeom prst="wedgeRectCallou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9091295" y="3197225"/>
            <a:ext cx="2126615" cy="652145"/>
          </a:xfrm>
          <a:prstGeom prst="border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</p:spPr>
            <p:txBody>
              <a:bodyPr/>
              <a:lstStyle/>
              <a:p>
                <a:r>
                  <a:rPr lang="zh-CN" altLang="en-US" dirty="0"/>
                  <a:t>马尔科夫决策过程</a:t>
                </a:r>
                <a:r>
                  <a:rPr lang="en-US" altLang="zh-CN" dirty="0"/>
                  <a:t>:&lt;S, A, P, R,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&gt;</a:t>
                </a:r>
              </a:p>
              <a:p>
                <a:r>
                  <a:rPr lang="zh-CN" altLang="en-US" dirty="0"/>
                  <a:t>策略：</a:t>
                </a:r>
                <a:endParaRPr lang="en-US" altLang="zh-CN" dirty="0"/>
              </a:p>
              <a:p>
                <a:r>
                  <a:rPr lang="zh-CN" altLang="en-US" dirty="0"/>
                  <a:t>行为价值函数：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  <a:blipFill>
                <a:blip r:embed="rId3"/>
                <a:stretch>
                  <a:fillRect l="-914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89" y="1673270"/>
            <a:ext cx="3258005" cy="61921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242" y="2182747"/>
            <a:ext cx="4286250" cy="4191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865" y="2700670"/>
            <a:ext cx="42862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06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Markov Decision Process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24</a:t>
            </a:fld>
            <a:endParaRPr lang="en-US" altLang="zh-CN"/>
          </a:p>
        </p:txBody>
      </p:sp>
      <p:sp>
        <p:nvSpPr>
          <p:cNvPr id="6" name="矩形标注 5"/>
          <p:cNvSpPr/>
          <p:nvPr/>
        </p:nvSpPr>
        <p:spPr>
          <a:xfrm>
            <a:off x="9355455" y="2582545"/>
            <a:ext cx="1313815" cy="821690"/>
          </a:xfrm>
          <a:prstGeom prst="wedgeRectCallou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en-US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</p:spPr>
            <p:txBody>
              <a:bodyPr/>
              <a:lstStyle/>
              <a:p>
                <a:r>
                  <a:rPr lang="zh-CN" altLang="en-US" dirty="0"/>
                  <a:t>马尔科夫决策过程</a:t>
                </a:r>
                <a:r>
                  <a:rPr lang="en-US" altLang="zh-CN" dirty="0"/>
                  <a:t>:&lt;S, A, P, R,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&gt;</a:t>
                </a:r>
              </a:p>
              <a:p>
                <a:r>
                  <a:rPr lang="zh-CN" altLang="en-US" dirty="0"/>
                  <a:t>策略：</a:t>
                </a:r>
                <a:endParaRPr lang="en-US" altLang="zh-CN" dirty="0"/>
              </a:p>
              <a:p>
                <a:r>
                  <a:rPr lang="zh-CN" altLang="en-US" dirty="0"/>
                  <a:t>行为价值函数：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33" y="1209675"/>
                <a:ext cx="10668000" cy="4876800"/>
              </a:xfrm>
              <a:blipFill>
                <a:blip r:embed="rId2"/>
                <a:stretch>
                  <a:fillRect l="-914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89" y="1673270"/>
            <a:ext cx="3258005" cy="619211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697266"/>
              </p:ext>
            </p:extLst>
          </p:nvPr>
        </p:nvGraphicFramePr>
        <p:xfrm>
          <a:off x="1355170" y="3871207"/>
          <a:ext cx="1828215" cy="174369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09405">
                  <a:extLst>
                    <a:ext uri="{9D8B030D-6E8A-4147-A177-3AD203B41FA5}">
                      <a16:colId xmlns:a16="http://schemas.microsoft.com/office/drawing/2014/main" val="2298770137"/>
                    </a:ext>
                  </a:extLst>
                </a:gridCol>
                <a:gridCol w="609405">
                  <a:extLst>
                    <a:ext uri="{9D8B030D-6E8A-4147-A177-3AD203B41FA5}">
                      <a16:colId xmlns:a16="http://schemas.microsoft.com/office/drawing/2014/main" val="1636528767"/>
                    </a:ext>
                  </a:extLst>
                </a:gridCol>
                <a:gridCol w="609405">
                  <a:extLst>
                    <a:ext uri="{9D8B030D-6E8A-4147-A177-3AD203B41FA5}">
                      <a16:colId xmlns:a16="http://schemas.microsoft.com/office/drawing/2014/main" val="1721809365"/>
                    </a:ext>
                  </a:extLst>
                </a:gridCol>
              </a:tblGrid>
              <a:tr h="5812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B88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B88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B8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14403"/>
                  </a:ext>
                </a:extLst>
              </a:tr>
              <a:tr h="5812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B88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B88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B8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62388"/>
                  </a:ext>
                </a:extLst>
              </a:tr>
              <a:tr h="581232">
                <a:tc>
                  <a:txBody>
                    <a:bodyPr/>
                    <a:lstStyle/>
                    <a:p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B8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B8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B8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311912"/>
                  </a:ext>
                </a:extLst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242" y="2182747"/>
            <a:ext cx="4286250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604" y="2561520"/>
            <a:ext cx="4581525" cy="1162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322" y="3880733"/>
            <a:ext cx="1762371" cy="173379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180687E-93FC-4AEF-91B9-3D5E6237B895}"/>
              </a:ext>
            </a:extLst>
          </p:cNvPr>
          <p:cNvGrpSpPr/>
          <p:nvPr/>
        </p:nvGrpSpPr>
        <p:grpSpPr>
          <a:xfrm>
            <a:off x="5611906" y="3871207"/>
            <a:ext cx="2346883" cy="1743318"/>
            <a:chOff x="5611906" y="3871207"/>
            <a:chExt cx="2346883" cy="174331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5944" y="3871207"/>
              <a:ext cx="1752845" cy="1743318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7FF80949-CB2A-4B73-8E71-55EBB84D27ED}"/>
                </a:ext>
              </a:extLst>
            </p:cNvPr>
            <p:cNvSpPr/>
            <p:nvPr/>
          </p:nvSpPr>
          <p:spPr bwMode="auto">
            <a:xfrm>
              <a:off x="5611906" y="4697506"/>
              <a:ext cx="594038" cy="203200"/>
            </a:xfrm>
            <a:prstGeom prst="right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469900" marR="0" indent="-469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Char char="o"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43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RL components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25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Policy</a:t>
                </a:r>
                <a:r>
                  <a:rPr lang="zh-CN" altLang="en-US" dirty="0"/>
                  <a:t>：代理的决策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行为</a:t>
                </a:r>
                <a:endParaRPr lang="en-US" altLang="zh-CN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关于状态的函数，分为随机性策略和确定性策略</a:t>
                </a:r>
                <a:endParaRPr lang="en-US" altLang="zh-CN" dirty="0"/>
              </a:p>
              <a:p>
                <a:r>
                  <a:rPr lang="en-US" altLang="zh-CN" dirty="0"/>
                  <a:t>Value function</a:t>
                </a:r>
                <a:r>
                  <a:rPr lang="zh-CN" altLang="en-US" dirty="0"/>
                  <a:t>：评估未来的长期收益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Environment Model</a:t>
                </a:r>
                <a:r>
                  <a:rPr lang="zh-CN" altLang="en-US" dirty="0"/>
                  <a:t>：环境如何随动作而改变</a:t>
                </a:r>
                <a:endParaRPr lang="en-US" altLang="zh-CN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状态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动作转移概率矩阵</a:t>
                </a:r>
                <a:r>
                  <a:rPr lang="en-US" altLang="zh-CN" dirty="0"/>
                  <a:t>P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奖励函数</a:t>
                </a:r>
                <a:r>
                  <a:rPr lang="en-US" altLang="zh-CN" dirty="0"/>
                  <a:t>R</a:t>
                </a:r>
              </a:p>
              <a:p>
                <a:pPr marL="47117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4" t="-1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58" y="2919108"/>
            <a:ext cx="4867275" cy="590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13" y="3395358"/>
            <a:ext cx="680085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51" y="2612221"/>
            <a:ext cx="3943982" cy="365212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RL Optimization Objective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26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最大化累积（折扣）期望奖励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决定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大小决定未来的收益对当前收益有多重要性</a:t>
                </a:r>
                <a:endParaRPr lang="en-US" altLang="zh-CN" b="0" dirty="0"/>
              </a:p>
              <a:p>
                <a:pPr lvl="1"/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14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019" y="1898525"/>
            <a:ext cx="369621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27</a:t>
            </a:fld>
            <a:endParaRPr lang="en-US" altLang="zh-CN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01" y="1489435"/>
            <a:ext cx="10291864" cy="4317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Model-based ——Dynamic Programming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28</a:t>
            </a:fld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276" y="1678154"/>
            <a:ext cx="3038899" cy="252447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78" y="3992475"/>
            <a:ext cx="3505689" cy="666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5BFD86E-10D0-4E07-BA78-D6A1187782F7}"/>
                  </a:ext>
                </a:extLst>
              </p:cNvPr>
              <p:cNvSpPr txBox="1"/>
              <p:nvPr/>
            </p:nvSpPr>
            <p:spPr>
              <a:xfrm>
                <a:off x="883326" y="1308822"/>
                <a:ext cx="3311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MDP :&lt;S, A, P, R,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&gt;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5BFD86E-10D0-4E07-BA78-D6A118778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26" y="1308822"/>
                <a:ext cx="3311269" cy="369332"/>
              </a:xfrm>
              <a:prstGeom prst="rect">
                <a:avLst/>
              </a:prstGeom>
              <a:blipFill>
                <a:blip r:embed="rId4"/>
                <a:stretch>
                  <a:fillRect l="-165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8ED659C2-6E6F-4CFF-8AE1-5F6689975FC6}"/>
              </a:ext>
            </a:extLst>
          </p:cNvPr>
          <p:cNvGrpSpPr/>
          <p:nvPr/>
        </p:nvGrpSpPr>
        <p:grpSpPr>
          <a:xfrm>
            <a:off x="4826391" y="2000826"/>
            <a:ext cx="3313562" cy="562053"/>
            <a:chOff x="4826391" y="2000826"/>
            <a:chExt cx="3313562" cy="56205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6391" y="2000826"/>
              <a:ext cx="2333951" cy="562053"/>
            </a:xfrm>
            <a:prstGeom prst="rect">
              <a:avLst/>
            </a:prstGeom>
          </p:spPr>
        </p:pic>
        <p:sp>
          <p:nvSpPr>
            <p:cNvPr id="6" name="箭头: 左 5">
              <a:extLst>
                <a:ext uri="{FF2B5EF4-FFF2-40B4-BE49-F238E27FC236}">
                  <a16:creationId xmlns:a16="http://schemas.microsoft.com/office/drawing/2014/main" id="{E002B096-3CAE-404E-86BF-2B874AD3EB4F}"/>
                </a:ext>
              </a:extLst>
            </p:cNvPr>
            <p:cNvSpPr/>
            <p:nvPr/>
          </p:nvSpPr>
          <p:spPr bwMode="auto">
            <a:xfrm>
              <a:off x="7279341" y="2032000"/>
              <a:ext cx="860612" cy="346635"/>
            </a:xfrm>
            <a:prstGeom prst="left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469900" marR="0" indent="-469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Char char="o"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10DAFBC-9615-4DBA-B167-5EFD1E8791AD}"/>
              </a:ext>
            </a:extLst>
          </p:cNvPr>
          <p:cNvGrpSpPr/>
          <p:nvPr/>
        </p:nvGrpSpPr>
        <p:grpSpPr>
          <a:xfrm>
            <a:off x="4645391" y="3194164"/>
            <a:ext cx="4337244" cy="533474"/>
            <a:chOff x="4645391" y="3194164"/>
            <a:chExt cx="4337244" cy="53347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5391" y="3194164"/>
              <a:ext cx="2514951" cy="533474"/>
            </a:xfrm>
            <a:prstGeom prst="rect">
              <a:avLst/>
            </a:prstGeom>
          </p:spPr>
        </p:pic>
        <p:sp>
          <p:nvSpPr>
            <p:cNvPr id="7" name="箭头: 左 6">
              <a:extLst>
                <a:ext uri="{FF2B5EF4-FFF2-40B4-BE49-F238E27FC236}">
                  <a16:creationId xmlns:a16="http://schemas.microsoft.com/office/drawing/2014/main" id="{DD5ABFEC-2857-49A2-9369-207D4AE5A879}"/>
                </a:ext>
              </a:extLst>
            </p:cNvPr>
            <p:cNvSpPr/>
            <p:nvPr/>
          </p:nvSpPr>
          <p:spPr bwMode="auto">
            <a:xfrm>
              <a:off x="7279341" y="3255682"/>
              <a:ext cx="1703294" cy="346635"/>
            </a:xfrm>
            <a:prstGeom prst="left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469900" marR="0" indent="-469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Char char="o"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046674B-D0A8-4D78-9DA6-2257DF476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55" y="2584720"/>
            <a:ext cx="4381532" cy="2847996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E5C06A3B-3B0D-4C28-B75C-E0E48EC5F8BF}"/>
              </a:ext>
            </a:extLst>
          </p:cNvPr>
          <p:cNvGrpSpPr/>
          <p:nvPr/>
        </p:nvGrpSpPr>
        <p:grpSpPr>
          <a:xfrm>
            <a:off x="4983200" y="4705893"/>
            <a:ext cx="3134162" cy="997014"/>
            <a:chOff x="4983200" y="4705893"/>
            <a:chExt cx="3134162" cy="997014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83200" y="5121801"/>
              <a:ext cx="3134162" cy="58110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481AFC9-3FCD-4EB0-9695-2CA208C1EC8E}"/>
                </a:ext>
              </a:extLst>
            </p:cNvPr>
            <p:cNvSpPr txBox="1"/>
            <p:nvPr/>
          </p:nvSpPr>
          <p:spPr>
            <a:xfrm>
              <a:off x="4983200" y="4705893"/>
              <a:ext cx="2605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</a:rPr>
                <a:t>高斯</a:t>
              </a:r>
              <a:r>
                <a:rPr lang="en-US" altLang="zh-CN" dirty="0">
                  <a:solidFill>
                    <a:schemeClr val="accent2"/>
                  </a:solidFill>
                </a:rPr>
                <a:t>-</a:t>
              </a:r>
              <a:r>
                <a:rPr lang="zh-CN" altLang="en-US" dirty="0">
                  <a:solidFill>
                    <a:schemeClr val="accent2"/>
                  </a:solidFill>
                </a:rPr>
                <a:t>赛德尔迭代算法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DP——</a:t>
            </a:r>
            <a:r>
              <a:rPr lang="en-US" altLang="zh-CN" sz="3200" b="1" dirty="0">
                <a:solidFill>
                  <a:srgbClr val="C00000"/>
                </a:solidFill>
              </a:rPr>
              <a:t>Policy Evaluation</a:t>
            </a:r>
            <a:endParaRPr lang="en-US" altLang="zh-CN" sz="32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29</a:t>
            </a:fld>
            <a:endParaRPr lang="en-US" altLang="zh-CN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72" y="1418203"/>
            <a:ext cx="3134162" cy="58110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793BF0-C126-46A1-ABCC-62F28F3BED32}"/>
              </a:ext>
            </a:extLst>
          </p:cNvPr>
          <p:cNvGrpSpPr/>
          <p:nvPr/>
        </p:nvGrpSpPr>
        <p:grpSpPr>
          <a:xfrm>
            <a:off x="7917962" y="1334088"/>
            <a:ext cx="3505689" cy="2026352"/>
            <a:chOff x="7917962" y="1334088"/>
            <a:chExt cx="3505689" cy="202635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7962" y="1334088"/>
              <a:ext cx="3505689" cy="160035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9581745" y="2991108"/>
              <a:ext cx="1371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R(s, a) = -1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83042" y="4060915"/>
                <a:ext cx="5207856" cy="2374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右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右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右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下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下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左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42" y="4060915"/>
                <a:ext cx="5207856" cy="23744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84" y="2280069"/>
            <a:ext cx="1862612" cy="1804254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BC5AA4E4-DC95-4977-B04D-7AA3AC27A1CB}"/>
              </a:ext>
            </a:extLst>
          </p:cNvPr>
          <p:cNvGrpSpPr/>
          <p:nvPr/>
        </p:nvGrpSpPr>
        <p:grpSpPr>
          <a:xfrm>
            <a:off x="2412586" y="2274512"/>
            <a:ext cx="2402340" cy="1927086"/>
            <a:chOff x="2318871" y="2274512"/>
            <a:chExt cx="2402340" cy="19270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0293" y="2274512"/>
              <a:ext cx="1950918" cy="1927086"/>
            </a:xfrm>
            <a:prstGeom prst="rect">
              <a:avLst/>
            </a:prstGeom>
          </p:spPr>
        </p:pic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9C284BD4-9882-4069-8828-F4C8621E6E81}"/>
                </a:ext>
              </a:extLst>
            </p:cNvPr>
            <p:cNvSpPr/>
            <p:nvPr/>
          </p:nvSpPr>
          <p:spPr bwMode="auto">
            <a:xfrm>
              <a:off x="2318871" y="2991107"/>
              <a:ext cx="565530" cy="219311"/>
            </a:xfrm>
            <a:prstGeom prst="right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469900" marR="0" indent="-469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Char char="o"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04B00DA-EA81-44BD-900B-A48FAEA98AA0}"/>
              </a:ext>
            </a:extLst>
          </p:cNvPr>
          <p:cNvGrpSpPr/>
          <p:nvPr/>
        </p:nvGrpSpPr>
        <p:grpSpPr>
          <a:xfrm>
            <a:off x="4708285" y="1779662"/>
            <a:ext cx="2913305" cy="2216120"/>
            <a:chOff x="4708285" y="1779662"/>
            <a:chExt cx="2913305" cy="221612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76266" y="1779662"/>
              <a:ext cx="2145324" cy="2216120"/>
            </a:xfrm>
            <a:prstGeom prst="rect">
              <a:avLst/>
            </a:prstGeom>
          </p:spPr>
        </p:pic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9B7E3742-3AC1-46FA-8A08-8B38D709DD8E}"/>
                </a:ext>
              </a:extLst>
            </p:cNvPr>
            <p:cNvSpPr/>
            <p:nvPr/>
          </p:nvSpPr>
          <p:spPr bwMode="auto">
            <a:xfrm>
              <a:off x="4708285" y="3058058"/>
              <a:ext cx="565530" cy="219311"/>
            </a:xfrm>
            <a:prstGeom prst="right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r>
                <a: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…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8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ea typeface="宋体" panose="02010600030101010101" pitchFamily="2" charset="-122"/>
              </a:rPr>
              <a:t>Research Trends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0BE5B0-6068-4380-80C6-6DB35CE9C1D3}" type="slidenum">
              <a:rPr lang="zh-CN" altLang="en-US" sz="1200" smtClean="0"/>
              <a:t>3</a:t>
            </a:fld>
            <a:endParaRPr lang="en-US" altLang="zh-CN" sz="1200"/>
          </a:p>
        </p:txBody>
      </p:sp>
      <p:pic>
        <p:nvPicPr>
          <p:cNvPr id="4097" name="Picture 1" descr="D:\有道云笔记\lmj7299@163.com\2519d4ddb9304853ac52e781280391e2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18" y="2323070"/>
            <a:ext cx="9052075" cy="355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2136" y="1278124"/>
            <a:ext cx="10667886" cy="3251886"/>
          </a:xfrm>
        </p:spPr>
        <p:txBody>
          <a:bodyPr/>
          <a:lstStyle/>
          <a:p>
            <a:r>
              <a:rPr lang="zh-CN" altLang="en-US" dirty="0"/>
              <a:t>知网</a:t>
            </a:r>
            <a:r>
              <a:rPr lang="en-US" altLang="zh-CN" dirty="0"/>
              <a:t>2019-2020</a:t>
            </a:r>
            <a:r>
              <a:rPr lang="zh-CN" altLang="en-US" dirty="0"/>
              <a:t>关于</a:t>
            </a:r>
            <a:r>
              <a:rPr lang="en-US" altLang="zh-CN" dirty="0"/>
              <a:t>RL</a:t>
            </a:r>
            <a:r>
              <a:rPr lang="zh-CN" altLang="en-US" dirty="0"/>
              <a:t>的论文发文量较</a:t>
            </a:r>
            <a:r>
              <a:rPr lang="en-US" altLang="zh-CN" dirty="0"/>
              <a:t>2018</a:t>
            </a:r>
            <a:r>
              <a:rPr lang="zh-CN" altLang="en-US" dirty="0"/>
              <a:t>年增长量接近</a:t>
            </a:r>
            <a:r>
              <a:rPr lang="en-US" altLang="zh-CN" dirty="0"/>
              <a:t>80%</a:t>
            </a:r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420C0953-2EF0-4614-BE61-BE15285F0ABA}"/>
              </a:ext>
            </a:extLst>
          </p:cNvPr>
          <p:cNvSpPr/>
          <p:nvPr/>
        </p:nvSpPr>
        <p:spPr bwMode="auto">
          <a:xfrm>
            <a:off x="9751542" y="3258701"/>
            <a:ext cx="1024877" cy="2657283"/>
          </a:xfrm>
          <a:custGeom>
            <a:avLst/>
            <a:gdLst>
              <a:gd name="connsiteX0" fmla="*/ 92066 w 1024877"/>
              <a:gd name="connsiteY0" fmla="*/ 319119 h 2657283"/>
              <a:gd name="connsiteX1" fmla="*/ 73655 w 1024877"/>
              <a:gd name="connsiteY1" fmla="*/ 349804 h 2657283"/>
              <a:gd name="connsiteX2" fmla="*/ 49108 w 1024877"/>
              <a:gd name="connsiteY2" fmla="*/ 429584 h 2657283"/>
              <a:gd name="connsiteX3" fmla="*/ 36834 w 1024877"/>
              <a:gd name="connsiteY3" fmla="*/ 527774 h 2657283"/>
              <a:gd name="connsiteX4" fmla="*/ 30697 w 1024877"/>
              <a:gd name="connsiteY4" fmla="*/ 742566 h 2657283"/>
              <a:gd name="connsiteX5" fmla="*/ 18423 w 1024877"/>
              <a:gd name="connsiteY5" fmla="*/ 767114 h 2657283"/>
              <a:gd name="connsiteX6" fmla="*/ 12286 w 1024877"/>
              <a:gd name="connsiteY6" fmla="*/ 785525 h 2657283"/>
              <a:gd name="connsiteX7" fmla="*/ 12 w 1024877"/>
              <a:gd name="connsiteY7" fmla="*/ 1233519 h 2657283"/>
              <a:gd name="connsiteX8" fmla="*/ 6149 w 1024877"/>
              <a:gd name="connsiteY8" fmla="*/ 1816526 h 2657283"/>
              <a:gd name="connsiteX9" fmla="*/ 12286 w 1024877"/>
              <a:gd name="connsiteY9" fmla="*/ 1834937 h 2657283"/>
              <a:gd name="connsiteX10" fmla="*/ 18423 w 1024877"/>
              <a:gd name="connsiteY10" fmla="*/ 1865621 h 2657283"/>
              <a:gd name="connsiteX11" fmla="*/ 36834 w 1024877"/>
              <a:gd name="connsiteY11" fmla="*/ 2000633 h 2657283"/>
              <a:gd name="connsiteX12" fmla="*/ 49108 w 1024877"/>
              <a:gd name="connsiteY12" fmla="*/ 2025181 h 2657283"/>
              <a:gd name="connsiteX13" fmla="*/ 55245 w 1024877"/>
              <a:gd name="connsiteY13" fmla="*/ 2055865 h 2657283"/>
              <a:gd name="connsiteX14" fmla="*/ 36834 w 1024877"/>
              <a:gd name="connsiteY14" fmla="*/ 2154056 h 2657283"/>
              <a:gd name="connsiteX15" fmla="*/ 30697 w 1024877"/>
              <a:gd name="connsiteY15" fmla="*/ 2209288 h 2657283"/>
              <a:gd name="connsiteX16" fmla="*/ 12286 w 1024877"/>
              <a:gd name="connsiteY16" fmla="*/ 2301342 h 2657283"/>
              <a:gd name="connsiteX17" fmla="*/ 24560 w 1024877"/>
              <a:gd name="connsiteY17" fmla="*/ 2381122 h 2657283"/>
              <a:gd name="connsiteX18" fmla="*/ 30697 w 1024877"/>
              <a:gd name="connsiteY18" fmla="*/ 2405669 h 2657283"/>
              <a:gd name="connsiteX19" fmla="*/ 55245 w 1024877"/>
              <a:gd name="connsiteY19" fmla="*/ 2436354 h 2657283"/>
              <a:gd name="connsiteX20" fmla="*/ 85929 w 1024877"/>
              <a:gd name="connsiteY20" fmla="*/ 2473176 h 2657283"/>
              <a:gd name="connsiteX21" fmla="*/ 98203 w 1024877"/>
              <a:gd name="connsiteY21" fmla="*/ 2497723 h 2657283"/>
              <a:gd name="connsiteX22" fmla="*/ 110477 w 1024877"/>
              <a:gd name="connsiteY22" fmla="*/ 2528408 h 2657283"/>
              <a:gd name="connsiteX23" fmla="*/ 141161 w 1024877"/>
              <a:gd name="connsiteY23" fmla="*/ 2565229 h 2657283"/>
              <a:gd name="connsiteX24" fmla="*/ 159572 w 1024877"/>
              <a:gd name="connsiteY24" fmla="*/ 2571366 h 2657283"/>
              <a:gd name="connsiteX25" fmla="*/ 177983 w 1024877"/>
              <a:gd name="connsiteY25" fmla="*/ 2589777 h 2657283"/>
              <a:gd name="connsiteX26" fmla="*/ 202530 w 1024877"/>
              <a:gd name="connsiteY26" fmla="*/ 2602051 h 2657283"/>
              <a:gd name="connsiteX27" fmla="*/ 245489 w 1024877"/>
              <a:gd name="connsiteY27" fmla="*/ 2614325 h 2657283"/>
              <a:gd name="connsiteX28" fmla="*/ 300721 w 1024877"/>
              <a:gd name="connsiteY28" fmla="*/ 2645009 h 2657283"/>
              <a:gd name="connsiteX29" fmla="*/ 429596 w 1024877"/>
              <a:gd name="connsiteY29" fmla="*/ 2657283 h 2657283"/>
              <a:gd name="connsiteX30" fmla="*/ 748716 w 1024877"/>
              <a:gd name="connsiteY30" fmla="*/ 2638872 h 2657283"/>
              <a:gd name="connsiteX31" fmla="*/ 773263 w 1024877"/>
              <a:gd name="connsiteY31" fmla="*/ 2632735 h 2657283"/>
              <a:gd name="connsiteX32" fmla="*/ 810085 w 1024877"/>
              <a:gd name="connsiteY32" fmla="*/ 2614325 h 2657283"/>
              <a:gd name="connsiteX33" fmla="*/ 846906 w 1024877"/>
              <a:gd name="connsiteY33" fmla="*/ 2589777 h 2657283"/>
              <a:gd name="connsiteX34" fmla="*/ 865317 w 1024877"/>
              <a:gd name="connsiteY34" fmla="*/ 2583640 h 2657283"/>
              <a:gd name="connsiteX35" fmla="*/ 877591 w 1024877"/>
              <a:gd name="connsiteY35" fmla="*/ 2565229 h 2657283"/>
              <a:gd name="connsiteX36" fmla="*/ 914412 w 1024877"/>
              <a:gd name="connsiteY36" fmla="*/ 2497723 h 2657283"/>
              <a:gd name="connsiteX37" fmla="*/ 969645 w 1024877"/>
              <a:gd name="connsiteY37" fmla="*/ 2319753 h 2657283"/>
              <a:gd name="connsiteX38" fmla="*/ 975781 w 1024877"/>
              <a:gd name="connsiteY38" fmla="*/ 2295205 h 2657283"/>
              <a:gd name="connsiteX39" fmla="*/ 994192 w 1024877"/>
              <a:gd name="connsiteY39" fmla="*/ 2203151 h 2657283"/>
              <a:gd name="connsiteX40" fmla="*/ 1006466 w 1024877"/>
              <a:gd name="connsiteY40" fmla="*/ 2074276 h 2657283"/>
              <a:gd name="connsiteX41" fmla="*/ 1018740 w 1024877"/>
              <a:gd name="connsiteY41" fmla="*/ 2037455 h 2657283"/>
              <a:gd name="connsiteX42" fmla="*/ 1024877 w 1024877"/>
              <a:gd name="connsiteY42" fmla="*/ 1982222 h 2657283"/>
              <a:gd name="connsiteX43" fmla="*/ 1018740 w 1024877"/>
              <a:gd name="connsiteY43" fmla="*/ 1049412 h 2657283"/>
              <a:gd name="connsiteX44" fmla="*/ 1000329 w 1024877"/>
              <a:gd name="connsiteY44" fmla="*/ 932810 h 2657283"/>
              <a:gd name="connsiteX45" fmla="*/ 981918 w 1024877"/>
              <a:gd name="connsiteY45" fmla="*/ 791661 h 2657283"/>
              <a:gd name="connsiteX46" fmla="*/ 975781 w 1024877"/>
              <a:gd name="connsiteY46" fmla="*/ 760977 h 2657283"/>
              <a:gd name="connsiteX47" fmla="*/ 951234 w 1024877"/>
              <a:gd name="connsiteY47" fmla="*/ 656649 h 2657283"/>
              <a:gd name="connsiteX48" fmla="*/ 926686 w 1024877"/>
              <a:gd name="connsiteY48" fmla="*/ 466405 h 2657283"/>
              <a:gd name="connsiteX49" fmla="*/ 877591 w 1024877"/>
              <a:gd name="connsiteY49" fmla="*/ 392762 h 2657283"/>
              <a:gd name="connsiteX50" fmla="*/ 834632 w 1024877"/>
              <a:gd name="connsiteY50" fmla="*/ 294571 h 2657283"/>
              <a:gd name="connsiteX51" fmla="*/ 816222 w 1024877"/>
              <a:gd name="connsiteY51" fmla="*/ 214792 h 2657283"/>
              <a:gd name="connsiteX52" fmla="*/ 785537 w 1024877"/>
              <a:gd name="connsiteY52" fmla="*/ 165696 h 2657283"/>
              <a:gd name="connsiteX53" fmla="*/ 760990 w 1024877"/>
              <a:gd name="connsiteY53" fmla="*/ 92053 h 2657283"/>
              <a:gd name="connsiteX54" fmla="*/ 718031 w 1024877"/>
              <a:gd name="connsiteY54" fmla="*/ 55232 h 2657283"/>
              <a:gd name="connsiteX55" fmla="*/ 656662 w 1024877"/>
              <a:gd name="connsiteY55" fmla="*/ 24547 h 2657283"/>
              <a:gd name="connsiteX56" fmla="*/ 632114 w 1024877"/>
              <a:gd name="connsiteY56" fmla="*/ 12273 h 2657283"/>
              <a:gd name="connsiteX57" fmla="*/ 583019 w 1024877"/>
              <a:gd name="connsiteY57" fmla="*/ 0 h 2657283"/>
              <a:gd name="connsiteX58" fmla="*/ 558471 w 1024877"/>
              <a:gd name="connsiteY58" fmla="*/ 12273 h 2657283"/>
              <a:gd name="connsiteX59" fmla="*/ 527787 w 1024877"/>
              <a:gd name="connsiteY59" fmla="*/ 18410 h 2657283"/>
              <a:gd name="connsiteX60" fmla="*/ 509376 w 1024877"/>
              <a:gd name="connsiteY60" fmla="*/ 36821 h 2657283"/>
              <a:gd name="connsiteX61" fmla="*/ 466418 w 1024877"/>
              <a:gd name="connsiteY61" fmla="*/ 49095 h 2657283"/>
              <a:gd name="connsiteX62" fmla="*/ 417322 w 1024877"/>
              <a:gd name="connsiteY62" fmla="*/ 79780 h 2657283"/>
              <a:gd name="connsiteX63" fmla="*/ 362090 w 1024877"/>
              <a:gd name="connsiteY63" fmla="*/ 98190 h 2657283"/>
              <a:gd name="connsiteX64" fmla="*/ 343679 w 1024877"/>
              <a:gd name="connsiteY64" fmla="*/ 104327 h 2657283"/>
              <a:gd name="connsiteX65" fmla="*/ 325269 w 1024877"/>
              <a:gd name="connsiteY65" fmla="*/ 110464 h 2657283"/>
              <a:gd name="connsiteX66" fmla="*/ 282310 w 1024877"/>
              <a:gd name="connsiteY66" fmla="*/ 135012 h 2657283"/>
              <a:gd name="connsiteX67" fmla="*/ 233215 w 1024877"/>
              <a:gd name="connsiteY67" fmla="*/ 165696 h 2657283"/>
              <a:gd name="connsiteX68" fmla="*/ 214804 w 1024877"/>
              <a:gd name="connsiteY68" fmla="*/ 171833 h 2657283"/>
              <a:gd name="connsiteX69" fmla="*/ 171846 w 1024877"/>
              <a:gd name="connsiteY69" fmla="*/ 208655 h 2657283"/>
              <a:gd name="connsiteX70" fmla="*/ 135024 w 1024877"/>
              <a:gd name="connsiteY70" fmla="*/ 251613 h 2657283"/>
              <a:gd name="connsiteX71" fmla="*/ 116614 w 1024877"/>
              <a:gd name="connsiteY71" fmla="*/ 300708 h 2657283"/>
              <a:gd name="connsiteX72" fmla="*/ 98203 w 1024877"/>
              <a:gd name="connsiteY72" fmla="*/ 319119 h 2657283"/>
              <a:gd name="connsiteX73" fmla="*/ 92066 w 1024877"/>
              <a:gd name="connsiteY73" fmla="*/ 337530 h 2657283"/>
              <a:gd name="connsiteX74" fmla="*/ 92066 w 1024877"/>
              <a:gd name="connsiteY74" fmla="*/ 319119 h 265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24877" h="2657283">
                <a:moveTo>
                  <a:pt x="92066" y="319119"/>
                </a:moveTo>
                <a:cubicBezTo>
                  <a:pt x="88998" y="321165"/>
                  <a:pt x="78990" y="339135"/>
                  <a:pt x="73655" y="349804"/>
                </a:cubicBezTo>
                <a:cubicBezTo>
                  <a:pt x="62312" y="372490"/>
                  <a:pt x="53033" y="406033"/>
                  <a:pt x="49108" y="429584"/>
                </a:cubicBezTo>
                <a:cubicBezTo>
                  <a:pt x="43685" y="462120"/>
                  <a:pt x="36834" y="527774"/>
                  <a:pt x="36834" y="527774"/>
                </a:cubicBezTo>
                <a:cubicBezTo>
                  <a:pt x="34788" y="599371"/>
                  <a:pt x="36191" y="671150"/>
                  <a:pt x="30697" y="742566"/>
                </a:cubicBezTo>
                <a:cubicBezTo>
                  <a:pt x="29995" y="751688"/>
                  <a:pt x="22027" y="758705"/>
                  <a:pt x="18423" y="767114"/>
                </a:cubicBezTo>
                <a:cubicBezTo>
                  <a:pt x="15875" y="773060"/>
                  <a:pt x="14332" y="779388"/>
                  <a:pt x="12286" y="785525"/>
                </a:cubicBezTo>
                <a:cubicBezTo>
                  <a:pt x="-876" y="969788"/>
                  <a:pt x="12" y="935461"/>
                  <a:pt x="12" y="1233519"/>
                </a:cubicBezTo>
                <a:cubicBezTo>
                  <a:pt x="12" y="1427865"/>
                  <a:pt x="2184" y="1622220"/>
                  <a:pt x="6149" y="1816526"/>
                </a:cubicBezTo>
                <a:cubicBezTo>
                  <a:pt x="6281" y="1822994"/>
                  <a:pt x="10717" y="1828661"/>
                  <a:pt x="12286" y="1834937"/>
                </a:cubicBezTo>
                <a:cubicBezTo>
                  <a:pt x="14816" y="1845056"/>
                  <a:pt x="17129" y="1855271"/>
                  <a:pt x="18423" y="1865621"/>
                </a:cubicBezTo>
                <a:cubicBezTo>
                  <a:pt x="21656" y="1891487"/>
                  <a:pt x="19947" y="1961230"/>
                  <a:pt x="36834" y="2000633"/>
                </a:cubicBezTo>
                <a:cubicBezTo>
                  <a:pt x="40438" y="2009042"/>
                  <a:pt x="45017" y="2016998"/>
                  <a:pt x="49108" y="2025181"/>
                </a:cubicBezTo>
                <a:cubicBezTo>
                  <a:pt x="51154" y="2035409"/>
                  <a:pt x="55245" y="2045434"/>
                  <a:pt x="55245" y="2055865"/>
                </a:cubicBezTo>
                <a:cubicBezTo>
                  <a:pt x="55245" y="2088783"/>
                  <a:pt x="44691" y="2122628"/>
                  <a:pt x="36834" y="2154056"/>
                </a:cubicBezTo>
                <a:cubicBezTo>
                  <a:pt x="34788" y="2172467"/>
                  <a:pt x="33742" y="2191016"/>
                  <a:pt x="30697" y="2209288"/>
                </a:cubicBezTo>
                <a:cubicBezTo>
                  <a:pt x="25553" y="2240155"/>
                  <a:pt x="13403" y="2270070"/>
                  <a:pt x="12286" y="2301342"/>
                </a:cubicBezTo>
                <a:cubicBezTo>
                  <a:pt x="11326" y="2328231"/>
                  <a:pt x="19884" y="2354625"/>
                  <a:pt x="24560" y="2381122"/>
                </a:cubicBezTo>
                <a:cubicBezTo>
                  <a:pt x="26026" y="2389428"/>
                  <a:pt x="26601" y="2398296"/>
                  <a:pt x="30697" y="2405669"/>
                </a:cubicBezTo>
                <a:cubicBezTo>
                  <a:pt x="37058" y="2417119"/>
                  <a:pt x="47979" y="2425455"/>
                  <a:pt x="55245" y="2436354"/>
                </a:cubicBezTo>
                <a:cubicBezTo>
                  <a:pt x="80161" y="2473729"/>
                  <a:pt x="52372" y="2450805"/>
                  <a:pt x="85929" y="2473176"/>
                </a:cubicBezTo>
                <a:cubicBezTo>
                  <a:pt x="90020" y="2481358"/>
                  <a:pt x="94488" y="2489363"/>
                  <a:pt x="98203" y="2497723"/>
                </a:cubicBezTo>
                <a:cubicBezTo>
                  <a:pt x="102677" y="2507790"/>
                  <a:pt x="105550" y="2518555"/>
                  <a:pt x="110477" y="2528408"/>
                </a:cubicBezTo>
                <a:cubicBezTo>
                  <a:pt x="116136" y="2539726"/>
                  <a:pt x="130985" y="2558444"/>
                  <a:pt x="141161" y="2565229"/>
                </a:cubicBezTo>
                <a:cubicBezTo>
                  <a:pt x="146543" y="2568817"/>
                  <a:pt x="153435" y="2569320"/>
                  <a:pt x="159572" y="2571366"/>
                </a:cubicBezTo>
                <a:cubicBezTo>
                  <a:pt x="165709" y="2577503"/>
                  <a:pt x="170921" y="2584732"/>
                  <a:pt x="177983" y="2589777"/>
                </a:cubicBezTo>
                <a:cubicBezTo>
                  <a:pt x="185427" y="2595094"/>
                  <a:pt x="194122" y="2598447"/>
                  <a:pt x="202530" y="2602051"/>
                </a:cubicBezTo>
                <a:cubicBezTo>
                  <a:pt x="214855" y="2607333"/>
                  <a:pt x="233033" y="2611211"/>
                  <a:pt x="245489" y="2614325"/>
                </a:cubicBezTo>
                <a:cubicBezTo>
                  <a:pt x="252131" y="2618310"/>
                  <a:pt x="289961" y="2642074"/>
                  <a:pt x="300721" y="2645009"/>
                </a:cubicBezTo>
                <a:cubicBezTo>
                  <a:pt x="326050" y="2651917"/>
                  <a:pt x="420663" y="2656645"/>
                  <a:pt x="429596" y="2657283"/>
                </a:cubicBezTo>
                <a:lnTo>
                  <a:pt x="748716" y="2638872"/>
                </a:lnTo>
                <a:cubicBezTo>
                  <a:pt x="757129" y="2638271"/>
                  <a:pt x="765511" y="2636057"/>
                  <a:pt x="773263" y="2632735"/>
                </a:cubicBezTo>
                <a:cubicBezTo>
                  <a:pt x="856497" y="2597062"/>
                  <a:pt x="732544" y="2640168"/>
                  <a:pt x="810085" y="2614325"/>
                </a:cubicBezTo>
                <a:cubicBezTo>
                  <a:pt x="822359" y="2606142"/>
                  <a:pt x="834011" y="2596941"/>
                  <a:pt x="846906" y="2589777"/>
                </a:cubicBezTo>
                <a:cubicBezTo>
                  <a:pt x="852561" y="2586635"/>
                  <a:pt x="860266" y="2587681"/>
                  <a:pt x="865317" y="2583640"/>
                </a:cubicBezTo>
                <a:cubicBezTo>
                  <a:pt x="871076" y="2579032"/>
                  <a:pt x="873796" y="2571554"/>
                  <a:pt x="877591" y="2565229"/>
                </a:cubicBezTo>
                <a:cubicBezTo>
                  <a:pt x="899412" y="2528862"/>
                  <a:pt x="898795" y="2528960"/>
                  <a:pt x="914412" y="2497723"/>
                </a:cubicBezTo>
                <a:cubicBezTo>
                  <a:pt x="945360" y="2363615"/>
                  <a:pt x="917249" y="2469456"/>
                  <a:pt x="969645" y="2319753"/>
                </a:cubicBezTo>
                <a:cubicBezTo>
                  <a:pt x="972431" y="2311792"/>
                  <a:pt x="974043" y="2303459"/>
                  <a:pt x="975781" y="2295205"/>
                </a:cubicBezTo>
                <a:cubicBezTo>
                  <a:pt x="982227" y="2264584"/>
                  <a:pt x="988055" y="2233836"/>
                  <a:pt x="994192" y="2203151"/>
                </a:cubicBezTo>
                <a:cubicBezTo>
                  <a:pt x="998283" y="2160193"/>
                  <a:pt x="1000142" y="2116963"/>
                  <a:pt x="1006466" y="2074276"/>
                </a:cubicBezTo>
                <a:cubicBezTo>
                  <a:pt x="1008362" y="2061478"/>
                  <a:pt x="1016203" y="2050141"/>
                  <a:pt x="1018740" y="2037455"/>
                </a:cubicBezTo>
                <a:cubicBezTo>
                  <a:pt x="1022373" y="2019290"/>
                  <a:pt x="1022831" y="2000633"/>
                  <a:pt x="1024877" y="1982222"/>
                </a:cubicBezTo>
                <a:cubicBezTo>
                  <a:pt x="1022831" y="1671285"/>
                  <a:pt x="1026012" y="1360270"/>
                  <a:pt x="1018740" y="1049412"/>
                </a:cubicBezTo>
                <a:cubicBezTo>
                  <a:pt x="1017820" y="1010074"/>
                  <a:pt x="1005894" y="971763"/>
                  <a:pt x="1000329" y="932810"/>
                </a:cubicBezTo>
                <a:cubicBezTo>
                  <a:pt x="972541" y="738293"/>
                  <a:pt x="1025636" y="1068539"/>
                  <a:pt x="981918" y="791661"/>
                </a:cubicBezTo>
                <a:cubicBezTo>
                  <a:pt x="980291" y="781358"/>
                  <a:pt x="978093" y="771148"/>
                  <a:pt x="975781" y="760977"/>
                </a:cubicBezTo>
                <a:cubicBezTo>
                  <a:pt x="967864" y="726140"/>
                  <a:pt x="959416" y="691425"/>
                  <a:pt x="951234" y="656649"/>
                </a:cubicBezTo>
                <a:cubicBezTo>
                  <a:pt x="948311" y="604029"/>
                  <a:pt x="949891" y="519143"/>
                  <a:pt x="926686" y="466405"/>
                </a:cubicBezTo>
                <a:cubicBezTo>
                  <a:pt x="914804" y="439401"/>
                  <a:pt x="891523" y="418768"/>
                  <a:pt x="877591" y="392762"/>
                </a:cubicBezTo>
                <a:cubicBezTo>
                  <a:pt x="860721" y="361270"/>
                  <a:pt x="846278" y="328345"/>
                  <a:pt x="834632" y="294571"/>
                </a:cubicBezTo>
                <a:cubicBezTo>
                  <a:pt x="825735" y="268770"/>
                  <a:pt x="825938" y="240296"/>
                  <a:pt x="816222" y="214792"/>
                </a:cubicBezTo>
                <a:cubicBezTo>
                  <a:pt x="809352" y="196758"/>
                  <a:pt x="793456" y="183295"/>
                  <a:pt x="785537" y="165696"/>
                </a:cubicBezTo>
                <a:cubicBezTo>
                  <a:pt x="774919" y="142100"/>
                  <a:pt x="771932" y="115501"/>
                  <a:pt x="760990" y="92053"/>
                </a:cubicBezTo>
                <a:cubicBezTo>
                  <a:pt x="756585" y="82614"/>
                  <a:pt x="724491" y="59754"/>
                  <a:pt x="718031" y="55232"/>
                </a:cubicBezTo>
                <a:cubicBezTo>
                  <a:pt x="652550" y="9394"/>
                  <a:pt x="707896" y="43760"/>
                  <a:pt x="656662" y="24547"/>
                </a:cubicBezTo>
                <a:cubicBezTo>
                  <a:pt x="648096" y="21335"/>
                  <a:pt x="640523" y="15877"/>
                  <a:pt x="632114" y="12273"/>
                </a:cubicBezTo>
                <a:cubicBezTo>
                  <a:pt x="615606" y="5198"/>
                  <a:pt x="601023" y="3601"/>
                  <a:pt x="583019" y="0"/>
                </a:cubicBezTo>
                <a:cubicBezTo>
                  <a:pt x="574836" y="4091"/>
                  <a:pt x="567150" y="9380"/>
                  <a:pt x="558471" y="12273"/>
                </a:cubicBezTo>
                <a:cubicBezTo>
                  <a:pt x="548576" y="15571"/>
                  <a:pt x="537116" y="13745"/>
                  <a:pt x="527787" y="18410"/>
                </a:cubicBezTo>
                <a:cubicBezTo>
                  <a:pt x="520024" y="22291"/>
                  <a:pt x="517139" y="32940"/>
                  <a:pt x="509376" y="36821"/>
                </a:cubicBezTo>
                <a:cubicBezTo>
                  <a:pt x="496056" y="43481"/>
                  <a:pt x="480414" y="44006"/>
                  <a:pt x="466418" y="49095"/>
                </a:cubicBezTo>
                <a:cubicBezTo>
                  <a:pt x="395667" y="74823"/>
                  <a:pt x="490617" y="45952"/>
                  <a:pt x="417322" y="79780"/>
                </a:cubicBezTo>
                <a:cubicBezTo>
                  <a:pt x="399702" y="87912"/>
                  <a:pt x="380501" y="92053"/>
                  <a:pt x="362090" y="98190"/>
                </a:cubicBezTo>
                <a:lnTo>
                  <a:pt x="343679" y="104327"/>
                </a:lnTo>
                <a:lnTo>
                  <a:pt x="325269" y="110464"/>
                </a:lnTo>
                <a:cubicBezTo>
                  <a:pt x="289021" y="146712"/>
                  <a:pt x="326816" y="115232"/>
                  <a:pt x="282310" y="135012"/>
                </a:cubicBezTo>
                <a:cubicBezTo>
                  <a:pt x="211461" y="166500"/>
                  <a:pt x="282476" y="141065"/>
                  <a:pt x="233215" y="165696"/>
                </a:cubicBezTo>
                <a:cubicBezTo>
                  <a:pt x="227429" y="168589"/>
                  <a:pt x="220941" y="169787"/>
                  <a:pt x="214804" y="171833"/>
                </a:cubicBezTo>
                <a:cubicBezTo>
                  <a:pt x="183944" y="218123"/>
                  <a:pt x="228212" y="157414"/>
                  <a:pt x="171846" y="208655"/>
                </a:cubicBezTo>
                <a:cubicBezTo>
                  <a:pt x="157891" y="221342"/>
                  <a:pt x="147298" y="237294"/>
                  <a:pt x="135024" y="251613"/>
                </a:cubicBezTo>
                <a:cubicBezTo>
                  <a:pt x="130082" y="271383"/>
                  <a:pt x="128958" y="283426"/>
                  <a:pt x="116614" y="300708"/>
                </a:cubicBezTo>
                <a:cubicBezTo>
                  <a:pt x="111569" y="307770"/>
                  <a:pt x="104340" y="312982"/>
                  <a:pt x="98203" y="319119"/>
                </a:cubicBezTo>
                <a:cubicBezTo>
                  <a:pt x="96157" y="325256"/>
                  <a:pt x="93635" y="331254"/>
                  <a:pt x="92066" y="337530"/>
                </a:cubicBezTo>
                <a:cubicBezTo>
                  <a:pt x="89536" y="347649"/>
                  <a:pt x="95134" y="317073"/>
                  <a:pt x="92066" y="31911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DP——</a:t>
            </a:r>
            <a:r>
              <a:rPr lang="en-US" altLang="zh-CN" sz="3200" b="1" dirty="0">
                <a:solidFill>
                  <a:srgbClr val="C00000"/>
                </a:solidFill>
              </a:rPr>
              <a:t>Policy Improvement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30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292" y="1423522"/>
            <a:ext cx="2105319" cy="1933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056238" y="4505264"/>
                <a:ext cx="5844571" cy="1460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左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右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下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上</m:t>
                              </m:r>
                            </m:e>
                          </m:d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−1+0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−1−8.4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−1−7.7</m:t>
                              </m:r>
                            </m:e>
                          </m:d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−1−6.1</m:t>
                              </m:r>
                            </m:e>
                          </m:d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左</m:t>
                      </m:r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238" y="4505264"/>
                <a:ext cx="5844571" cy="14602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9061705" y="4712180"/>
            <a:ext cx="2611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策略迭代算法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179" y="3534968"/>
            <a:ext cx="3578845" cy="82388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790" y="1119899"/>
            <a:ext cx="1962424" cy="32389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977801-2651-4EC0-860C-A9C33E08D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942" y="1207921"/>
            <a:ext cx="2145324" cy="22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5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DP——Value Iteration 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31</a:t>
            </a:fld>
            <a:endParaRPr lang="en-US" altLang="zh-CN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96" y="1418310"/>
            <a:ext cx="3134162" cy="5811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34" y="2254365"/>
            <a:ext cx="1844047" cy="169385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876581" y="4637768"/>
            <a:ext cx="253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值迭代算法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103" y="1263272"/>
            <a:ext cx="3578845" cy="8238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680" y="2007643"/>
            <a:ext cx="1781325" cy="19267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954" y="2449105"/>
            <a:ext cx="1933845" cy="159089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113" y="2449105"/>
            <a:ext cx="2143424" cy="1600423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AFEB76F7-78F1-4645-8C54-AB89951F1B27}"/>
              </a:ext>
            </a:extLst>
          </p:cNvPr>
          <p:cNvSpPr/>
          <p:nvPr/>
        </p:nvSpPr>
        <p:spPr bwMode="auto">
          <a:xfrm>
            <a:off x="2790532" y="3113741"/>
            <a:ext cx="522446" cy="131483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87D34B3-65B1-4FE5-B511-321268293D64}"/>
              </a:ext>
            </a:extLst>
          </p:cNvPr>
          <p:cNvSpPr/>
          <p:nvPr/>
        </p:nvSpPr>
        <p:spPr bwMode="auto">
          <a:xfrm>
            <a:off x="5099164" y="3113741"/>
            <a:ext cx="649845" cy="131483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…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BEB3016A-688D-4F30-B1A4-E0E7097FE25F}"/>
              </a:ext>
            </a:extLst>
          </p:cNvPr>
          <p:cNvSpPr/>
          <p:nvPr/>
        </p:nvSpPr>
        <p:spPr bwMode="auto">
          <a:xfrm>
            <a:off x="7386918" y="3161826"/>
            <a:ext cx="485195" cy="131483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08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Model-free Policy Evaluation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dirty="0"/>
              <a:t>当环境的模型不可知</a:t>
            </a:r>
            <a:r>
              <a:rPr lang="en-US" altLang="zh-CN" dirty="0"/>
              <a:t>?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dirty="0"/>
              <a:t>数据驱动的方法</a:t>
            </a:r>
            <a:r>
              <a:rPr lang="en-US" altLang="zh-CN" dirty="0"/>
              <a:t>: </a:t>
            </a:r>
            <a:r>
              <a:rPr lang="zh-CN" altLang="en-US" dirty="0"/>
              <a:t>从数据中推断环境的动态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952500" lvl="1" indent="-514350">
              <a:buFont typeface="+mj-lt"/>
              <a:buAutoNum type="romanUcPeriod"/>
            </a:pPr>
            <a:r>
              <a:rPr lang="en-US" altLang="zh-CN" sz="2000" dirty="0">
                <a:ea typeface="宋体" panose="02010600030101010101" pitchFamily="2" charset="-122"/>
              </a:rPr>
              <a:t>Monte Carlo(MC) evaluation</a:t>
            </a:r>
          </a:p>
          <a:p>
            <a:pPr marL="952500" lvl="1" indent="-514350">
              <a:buFont typeface="+mj-lt"/>
              <a:buAutoNum type="romanUcPeriod"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952500" lvl="1" indent="-514350">
              <a:buFont typeface="+mj-lt"/>
              <a:buAutoNum type="romanUcPeriod"/>
            </a:pPr>
            <a:r>
              <a:rPr lang="en-US" altLang="zh-CN" sz="2000" dirty="0">
                <a:ea typeface="宋体" panose="02010600030101010101" pitchFamily="2" charset="-122"/>
              </a:rPr>
              <a:t>Temporal-difference(TD)learning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32</a:t>
            </a:fld>
            <a:endParaRPr lang="en-US" altLang="zh-CN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51E92C0-4906-4099-9F7C-20059B5BF722}"/>
              </a:ext>
            </a:extLst>
          </p:cNvPr>
          <p:cNvGrpSpPr/>
          <p:nvPr/>
        </p:nvGrpSpPr>
        <p:grpSpPr>
          <a:xfrm>
            <a:off x="7917962" y="1142577"/>
            <a:ext cx="3532379" cy="4197595"/>
            <a:chOff x="7917962" y="1142577"/>
            <a:chExt cx="3532379" cy="419759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0306" y="1142577"/>
              <a:ext cx="3400035" cy="252447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7962" y="3993702"/>
              <a:ext cx="3505689" cy="66684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2367" y="4806698"/>
              <a:ext cx="2514951" cy="53347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BB16EC2-C7C8-4AD1-A6BE-5A2265CD56E2}"/>
              </a:ext>
            </a:extLst>
          </p:cNvPr>
          <p:cNvGrpSpPr/>
          <p:nvPr/>
        </p:nvGrpSpPr>
        <p:grpSpPr>
          <a:xfrm>
            <a:off x="9973677" y="4159335"/>
            <a:ext cx="845288" cy="992676"/>
            <a:chOff x="9973677" y="4159335"/>
            <a:chExt cx="845288" cy="992676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8E062600-F4C4-42B9-A672-4B04BA8DDBAC}"/>
                </a:ext>
              </a:extLst>
            </p:cNvPr>
            <p:cNvSpPr/>
            <p:nvPr/>
          </p:nvSpPr>
          <p:spPr bwMode="auto">
            <a:xfrm>
              <a:off x="10422965" y="4159335"/>
              <a:ext cx="396000" cy="432000"/>
            </a:xfrm>
            <a:custGeom>
              <a:avLst/>
              <a:gdLst>
                <a:gd name="connsiteX0" fmla="*/ 316753 w 327066"/>
                <a:gd name="connsiteY0" fmla="*/ 358876 h 369943"/>
                <a:gd name="connsiteX1" fmla="*/ 119529 w 327066"/>
                <a:gd name="connsiteY1" fmla="*/ 358876 h 369943"/>
                <a:gd name="connsiteX2" fmla="*/ 41835 w 327066"/>
                <a:gd name="connsiteY2" fmla="*/ 352899 h 369943"/>
                <a:gd name="connsiteX3" fmla="*/ 23906 w 327066"/>
                <a:gd name="connsiteY3" fmla="*/ 334970 h 369943"/>
                <a:gd name="connsiteX4" fmla="*/ 5976 w 327066"/>
                <a:gd name="connsiteY4" fmla="*/ 323017 h 369943"/>
                <a:gd name="connsiteX5" fmla="*/ 0 w 327066"/>
                <a:gd name="connsiteY5" fmla="*/ 305088 h 369943"/>
                <a:gd name="connsiteX6" fmla="*/ 23906 w 327066"/>
                <a:gd name="connsiteY6" fmla="*/ 113840 h 369943"/>
                <a:gd name="connsiteX7" fmla="*/ 35859 w 327066"/>
                <a:gd name="connsiteY7" fmla="*/ 89935 h 369943"/>
                <a:gd name="connsiteX8" fmla="*/ 53788 w 327066"/>
                <a:gd name="connsiteY8" fmla="*/ 77982 h 369943"/>
                <a:gd name="connsiteX9" fmla="*/ 59764 w 327066"/>
                <a:gd name="connsiteY9" fmla="*/ 60052 h 369943"/>
                <a:gd name="connsiteX10" fmla="*/ 119529 w 327066"/>
                <a:gd name="connsiteY10" fmla="*/ 30170 h 369943"/>
                <a:gd name="connsiteX11" fmla="*/ 179294 w 327066"/>
                <a:gd name="connsiteY11" fmla="*/ 12240 h 369943"/>
                <a:gd name="connsiteX12" fmla="*/ 227106 w 327066"/>
                <a:gd name="connsiteY12" fmla="*/ 288 h 369943"/>
                <a:gd name="connsiteX13" fmla="*/ 298823 w 327066"/>
                <a:gd name="connsiteY13" fmla="*/ 12240 h 369943"/>
                <a:gd name="connsiteX14" fmla="*/ 286870 w 327066"/>
                <a:gd name="connsiteY14" fmla="*/ 131770 h 369943"/>
                <a:gd name="connsiteX15" fmla="*/ 292847 w 327066"/>
                <a:gd name="connsiteY15" fmla="*/ 209464 h 369943"/>
                <a:gd name="connsiteX16" fmla="*/ 316753 w 327066"/>
                <a:gd name="connsiteY16" fmla="*/ 358876 h 36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066" h="369943">
                  <a:moveTo>
                    <a:pt x="316753" y="358876"/>
                  </a:moveTo>
                  <a:cubicBezTo>
                    <a:pt x="287867" y="383778"/>
                    <a:pt x="328718" y="358876"/>
                    <a:pt x="119529" y="358876"/>
                  </a:cubicBezTo>
                  <a:cubicBezTo>
                    <a:pt x="93554" y="358876"/>
                    <a:pt x="67733" y="354891"/>
                    <a:pt x="41835" y="352899"/>
                  </a:cubicBezTo>
                  <a:cubicBezTo>
                    <a:pt x="35859" y="346923"/>
                    <a:pt x="30399" y="340381"/>
                    <a:pt x="23906" y="334970"/>
                  </a:cubicBezTo>
                  <a:cubicBezTo>
                    <a:pt x="18388" y="330372"/>
                    <a:pt x="10463" y="328626"/>
                    <a:pt x="5976" y="323017"/>
                  </a:cubicBezTo>
                  <a:cubicBezTo>
                    <a:pt x="2041" y="318098"/>
                    <a:pt x="1992" y="311064"/>
                    <a:pt x="0" y="305088"/>
                  </a:cubicBezTo>
                  <a:cubicBezTo>
                    <a:pt x="9171" y="181275"/>
                    <a:pt x="-7367" y="184204"/>
                    <a:pt x="23906" y="113840"/>
                  </a:cubicBezTo>
                  <a:cubicBezTo>
                    <a:pt x="27524" y="105699"/>
                    <a:pt x="30156" y="96779"/>
                    <a:pt x="35859" y="89935"/>
                  </a:cubicBezTo>
                  <a:cubicBezTo>
                    <a:pt x="40457" y="84417"/>
                    <a:pt x="47812" y="81966"/>
                    <a:pt x="53788" y="77982"/>
                  </a:cubicBezTo>
                  <a:cubicBezTo>
                    <a:pt x="55780" y="72005"/>
                    <a:pt x="55309" y="64507"/>
                    <a:pt x="59764" y="60052"/>
                  </a:cubicBezTo>
                  <a:cubicBezTo>
                    <a:pt x="85844" y="33971"/>
                    <a:pt x="91185" y="38268"/>
                    <a:pt x="119529" y="30170"/>
                  </a:cubicBezTo>
                  <a:cubicBezTo>
                    <a:pt x="172681" y="14984"/>
                    <a:pt x="81992" y="36565"/>
                    <a:pt x="179294" y="12240"/>
                  </a:cubicBezTo>
                  <a:lnTo>
                    <a:pt x="227106" y="288"/>
                  </a:lnTo>
                  <a:cubicBezTo>
                    <a:pt x="251012" y="4272"/>
                    <a:pt x="286185" y="-8440"/>
                    <a:pt x="298823" y="12240"/>
                  </a:cubicBezTo>
                  <a:cubicBezTo>
                    <a:pt x="312640" y="34849"/>
                    <a:pt x="295371" y="97768"/>
                    <a:pt x="286870" y="131770"/>
                  </a:cubicBezTo>
                  <a:cubicBezTo>
                    <a:pt x="288862" y="157668"/>
                    <a:pt x="290422" y="183603"/>
                    <a:pt x="292847" y="209464"/>
                  </a:cubicBezTo>
                  <a:cubicBezTo>
                    <a:pt x="306051" y="350305"/>
                    <a:pt x="345639" y="333974"/>
                    <a:pt x="316753" y="358876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469900" marR="0" indent="-469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Char char="o"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17CBB319-74D0-4870-949C-713F7CDC2ACE}"/>
                </a:ext>
              </a:extLst>
            </p:cNvPr>
            <p:cNvSpPr/>
            <p:nvPr/>
          </p:nvSpPr>
          <p:spPr bwMode="auto">
            <a:xfrm>
              <a:off x="9973677" y="4811059"/>
              <a:ext cx="359893" cy="340952"/>
            </a:xfrm>
            <a:custGeom>
              <a:avLst/>
              <a:gdLst>
                <a:gd name="connsiteX0" fmla="*/ 329758 w 359893"/>
                <a:gd name="connsiteY0" fmla="*/ 340659 h 340952"/>
                <a:gd name="connsiteX1" fmla="*/ 180347 w 359893"/>
                <a:gd name="connsiteY1" fmla="*/ 328706 h 340952"/>
                <a:gd name="connsiteX2" fmla="*/ 132535 w 359893"/>
                <a:gd name="connsiteY2" fmla="*/ 298823 h 340952"/>
                <a:gd name="connsiteX3" fmla="*/ 96676 w 359893"/>
                <a:gd name="connsiteY3" fmla="*/ 286870 h 340952"/>
                <a:gd name="connsiteX4" fmla="*/ 60817 w 359893"/>
                <a:gd name="connsiteY4" fmla="*/ 268941 h 340952"/>
                <a:gd name="connsiteX5" fmla="*/ 24958 w 359893"/>
                <a:gd name="connsiteY5" fmla="*/ 251012 h 340952"/>
                <a:gd name="connsiteX6" fmla="*/ 18982 w 359893"/>
                <a:gd name="connsiteY6" fmla="*/ 233082 h 340952"/>
                <a:gd name="connsiteX7" fmla="*/ 1052 w 359893"/>
                <a:gd name="connsiteY7" fmla="*/ 221129 h 340952"/>
                <a:gd name="connsiteX8" fmla="*/ 7029 w 359893"/>
                <a:gd name="connsiteY8" fmla="*/ 119529 h 340952"/>
                <a:gd name="connsiteX9" fmla="*/ 13005 w 359893"/>
                <a:gd name="connsiteY9" fmla="*/ 95623 h 340952"/>
                <a:gd name="connsiteX10" fmla="*/ 24958 w 359893"/>
                <a:gd name="connsiteY10" fmla="*/ 77694 h 340952"/>
                <a:gd name="connsiteX11" fmla="*/ 42888 w 359893"/>
                <a:gd name="connsiteY11" fmla="*/ 41835 h 340952"/>
                <a:gd name="connsiteX12" fmla="*/ 78747 w 359893"/>
                <a:gd name="connsiteY12" fmla="*/ 23906 h 340952"/>
                <a:gd name="connsiteX13" fmla="*/ 114605 w 359893"/>
                <a:gd name="connsiteY13" fmla="*/ 5976 h 340952"/>
                <a:gd name="connsiteX14" fmla="*/ 180347 w 359893"/>
                <a:gd name="connsiteY14" fmla="*/ 0 h 340952"/>
                <a:gd name="connsiteX15" fmla="*/ 281947 w 359893"/>
                <a:gd name="connsiteY15" fmla="*/ 5976 h 340952"/>
                <a:gd name="connsiteX16" fmla="*/ 299876 w 359893"/>
                <a:gd name="connsiteY16" fmla="*/ 23906 h 340952"/>
                <a:gd name="connsiteX17" fmla="*/ 323782 w 359893"/>
                <a:gd name="connsiteY17" fmla="*/ 29882 h 340952"/>
                <a:gd name="connsiteX18" fmla="*/ 353664 w 359893"/>
                <a:gd name="connsiteY18" fmla="*/ 59765 h 340952"/>
                <a:gd name="connsiteX19" fmla="*/ 353664 w 359893"/>
                <a:gd name="connsiteY19" fmla="*/ 125506 h 340952"/>
                <a:gd name="connsiteX20" fmla="*/ 347688 w 359893"/>
                <a:gd name="connsiteY20" fmla="*/ 149412 h 340952"/>
                <a:gd name="connsiteX21" fmla="*/ 329758 w 359893"/>
                <a:gd name="connsiteY21" fmla="*/ 155388 h 340952"/>
                <a:gd name="connsiteX22" fmla="*/ 335735 w 359893"/>
                <a:gd name="connsiteY22" fmla="*/ 316753 h 340952"/>
                <a:gd name="connsiteX23" fmla="*/ 329758 w 359893"/>
                <a:gd name="connsiteY23" fmla="*/ 340659 h 34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9893" h="340952">
                  <a:moveTo>
                    <a:pt x="329758" y="340659"/>
                  </a:moveTo>
                  <a:cubicBezTo>
                    <a:pt x="303860" y="342651"/>
                    <a:pt x="230025" y="334029"/>
                    <a:pt x="180347" y="328706"/>
                  </a:cubicBezTo>
                  <a:cubicBezTo>
                    <a:pt x="155832" y="326079"/>
                    <a:pt x="156167" y="311713"/>
                    <a:pt x="132535" y="298823"/>
                  </a:cubicBezTo>
                  <a:cubicBezTo>
                    <a:pt x="121474" y="292790"/>
                    <a:pt x="107945" y="292505"/>
                    <a:pt x="96676" y="286870"/>
                  </a:cubicBezTo>
                  <a:cubicBezTo>
                    <a:pt x="84723" y="280894"/>
                    <a:pt x="72499" y="275431"/>
                    <a:pt x="60817" y="268941"/>
                  </a:cubicBezTo>
                  <a:cubicBezTo>
                    <a:pt x="26060" y="249632"/>
                    <a:pt x="59864" y="262646"/>
                    <a:pt x="24958" y="251012"/>
                  </a:cubicBezTo>
                  <a:cubicBezTo>
                    <a:pt x="22966" y="245035"/>
                    <a:pt x="22917" y="238001"/>
                    <a:pt x="18982" y="233082"/>
                  </a:cubicBezTo>
                  <a:cubicBezTo>
                    <a:pt x="14495" y="227473"/>
                    <a:pt x="1804" y="228273"/>
                    <a:pt x="1052" y="221129"/>
                  </a:cubicBezTo>
                  <a:cubicBezTo>
                    <a:pt x="-2499" y="187390"/>
                    <a:pt x="3813" y="153301"/>
                    <a:pt x="7029" y="119529"/>
                  </a:cubicBezTo>
                  <a:cubicBezTo>
                    <a:pt x="7808" y="111352"/>
                    <a:pt x="9769" y="103173"/>
                    <a:pt x="13005" y="95623"/>
                  </a:cubicBezTo>
                  <a:cubicBezTo>
                    <a:pt x="15834" y="89021"/>
                    <a:pt x="21470" y="83973"/>
                    <a:pt x="24958" y="77694"/>
                  </a:cubicBezTo>
                  <a:cubicBezTo>
                    <a:pt x="31448" y="66012"/>
                    <a:pt x="34870" y="52526"/>
                    <a:pt x="42888" y="41835"/>
                  </a:cubicBezTo>
                  <a:cubicBezTo>
                    <a:pt x="52209" y="29407"/>
                    <a:pt x="66150" y="29505"/>
                    <a:pt x="78747" y="23906"/>
                  </a:cubicBezTo>
                  <a:cubicBezTo>
                    <a:pt x="90959" y="18478"/>
                    <a:pt x="101597" y="9037"/>
                    <a:pt x="114605" y="5976"/>
                  </a:cubicBezTo>
                  <a:cubicBezTo>
                    <a:pt x="136024" y="936"/>
                    <a:pt x="158433" y="1992"/>
                    <a:pt x="180347" y="0"/>
                  </a:cubicBezTo>
                  <a:cubicBezTo>
                    <a:pt x="214214" y="1992"/>
                    <a:pt x="248681" y="-677"/>
                    <a:pt x="281947" y="5976"/>
                  </a:cubicBezTo>
                  <a:cubicBezTo>
                    <a:pt x="290235" y="7634"/>
                    <a:pt x="292538" y="19713"/>
                    <a:pt x="299876" y="23906"/>
                  </a:cubicBezTo>
                  <a:cubicBezTo>
                    <a:pt x="307008" y="27981"/>
                    <a:pt x="315813" y="27890"/>
                    <a:pt x="323782" y="29882"/>
                  </a:cubicBezTo>
                  <a:cubicBezTo>
                    <a:pt x="333743" y="39843"/>
                    <a:pt x="345212" y="48496"/>
                    <a:pt x="353664" y="59765"/>
                  </a:cubicBezTo>
                  <a:cubicBezTo>
                    <a:pt x="366510" y="76893"/>
                    <a:pt x="355860" y="112332"/>
                    <a:pt x="353664" y="125506"/>
                  </a:cubicBezTo>
                  <a:cubicBezTo>
                    <a:pt x="352314" y="133608"/>
                    <a:pt x="352819" y="142998"/>
                    <a:pt x="347688" y="149412"/>
                  </a:cubicBezTo>
                  <a:cubicBezTo>
                    <a:pt x="343752" y="154331"/>
                    <a:pt x="335735" y="153396"/>
                    <a:pt x="329758" y="155388"/>
                  </a:cubicBezTo>
                  <a:cubicBezTo>
                    <a:pt x="314261" y="217379"/>
                    <a:pt x="313924" y="207698"/>
                    <a:pt x="335735" y="316753"/>
                  </a:cubicBezTo>
                  <a:cubicBezTo>
                    <a:pt x="337144" y="323796"/>
                    <a:pt x="355656" y="338667"/>
                    <a:pt x="329758" y="340659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469900" marR="0" indent="-469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Char char="o"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59" y="1028344"/>
            <a:ext cx="4420217" cy="255305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Monte Carlo(MC) evaluation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dirty="0">
                <a:ea typeface="宋体" panose="02010600030101010101" pitchFamily="2" charset="-122"/>
              </a:rPr>
              <a:t>主要思想：使用经验平均去近似期望累积奖励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33</a:t>
            </a:fld>
            <a:endParaRPr lang="en-US" altLang="zh-CN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039620" y="2872740"/>
            <a:ext cx="914400" cy="914400"/>
          </a:xfrm>
          <a:prstGeom prst="straightConnector1">
            <a:avLst/>
          </a:prstGeom>
          <a:noFill/>
          <a:ln>
            <a:noFill/>
            <a:tailEnd type="arrow"/>
          </a:ln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08" y="1660834"/>
            <a:ext cx="5296639" cy="174331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875" y="5197166"/>
            <a:ext cx="3867690" cy="61921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444155" y="4761055"/>
            <a:ext cx="4243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优点：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dirty="0">
                <a:solidFill>
                  <a:schemeClr val="accent2"/>
                </a:solidFill>
              </a:rPr>
              <a:t>1</a:t>
            </a:r>
            <a:r>
              <a:rPr lang="zh-CN" altLang="en-US" dirty="0">
                <a:solidFill>
                  <a:schemeClr val="accent2"/>
                </a:solidFill>
              </a:rPr>
              <a:t>、从完整的片段中学习，没有自举（</a:t>
            </a:r>
            <a:r>
              <a:rPr lang="en-US" altLang="zh-CN" dirty="0">
                <a:solidFill>
                  <a:schemeClr val="accent2"/>
                </a:solidFill>
              </a:rPr>
              <a:t>bootstrapping</a:t>
            </a:r>
            <a:r>
              <a:rPr lang="zh-CN" altLang="en-US" dirty="0">
                <a:solidFill>
                  <a:schemeClr val="accent2"/>
                </a:solidFill>
              </a:rPr>
              <a:t>）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dirty="0">
                <a:solidFill>
                  <a:schemeClr val="accent2"/>
                </a:solidFill>
              </a:rPr>
              <a:t>2</a:t>
            </a:r>
            <a:r>
              <a:rPr lang="zh-CN" altLang="en-US" dirty="0">
                <a:solidFill>
                  <a:schemeClr val="accent2"/>
                </a:solidFill>
              </a:rPr>
              <a:t>、所有的片段都必须有终止状态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dirty="0">
                <a:solidFill>
                  <a:schemeClr val="accent2"/>
                </a:solidFill>
              </a:rPr>
              <a:t>3</a:t>
            </a:r>
            <a:r>
              <a:rPr lang="zh-CN" altLang="en-US" dirty="0">
                <a:solidFill>
                  <a:schemeClr val="accent2"/>
                </a:solidFill>
              </a:rPr>
              <a:t>、收敛性好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FE62E25-A461-4797-BF0A-92DF05AFD553}"/>
              </a:ext>
            </a:extLst>
          </p:cNvPr>
          <p:cNvGrpSpPr/>
          <p:nvPr/>
        </p:nvGrpSpPr>
        <p:grpSpPr>
          <a:xfrm>
            <a:off x="1169875" y="3815735"/>
            <a:ext cx="4048690" cy="1119723"/>
            <a:chOff x="1169875" y="3815735"/>
            <a:chExt cx="4048690" cy="111972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875" y="3944720"/>
              <a:ext cx="4048690" cy="99073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7B1C3C-6FE4-4726-897B-4948FC12D1AB}"/>
                </a:ext>
              </a:extLst>
            </p:cNvPr>
            <p:cNvSpPr txBox="1"/>
            <p:nvPr/>
          </p:nvSpPr>
          <p:spPr>
            <a:xfrm>
              <a:off x="1169875" y="3815735"/>
              <a:ext cx="3215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2"/>
                  </a:solidFill>
                </a:rPr>
                <a:t>First-visit MC: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BB2D89A-7CD7-4736-82B4-95BC204BC0BB}"/>
              </a:ext>
            </a:extLst>
          </p:cNvPr>
          <p:cNvGrpSpPr/>
          <p:nvPr/>
        </p:nvGrpSpPr>
        <p:grpSpPr>
          <a:xfrm>
            <a:off x="5444156" y="3558230"/>
            <a:ext cx="5753903" cy="1257318"/>
            <a:chOff x="5475415" y="3631069"/>
            <a:chExt cx="5753903" cy="125731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5415" y="4050070"/>
              <a:ext cx="5753903" cy="83831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DA5BBB2-9DAF-4A79-A36D-FCAA33003B5E}"/>
                </a:ext>
              </a:extLst>
            </p:cNvPr>
            <p:cNvSpPr txBox="1"/>
            <p:nvPr/>
          </p:nvSpPr>
          <p:spPr>
            <a:xfrm>
              <a:off x="6713437" y="3631069"/>
              <a:ext cx="3215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accent2"/>
                  </a:solidFill>
                </a:rPr>
                <a:t>Every-visit MC: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5C6F2EA-B663-48CE-B1BF-7054B185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88" y="1867326"/>
            <a:ext cx="4420217" cy="255305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Temporal-Difference</a:t>
            </a:r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Learning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sz="2800" dirty="0">
                <a:ea typeface="宋体" panose="02010600030101010101" pitchFamily="2" charset="-122"/>
                <a:sym typeface="+mn-ea"/>
              </a:rPr>
              <a:t>主要思想：从采样得到的不完整状态序列学习</a:t>
            </a:r>
            <a:endParaRPr lang="en-US" altLang="zh-CN" sz="2800" dirty="0">
              <a:ea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34</a:t>
            </a:fld>
            <a:endParaRPr lang="en-US" altLang="zh-CN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87" y="2014034"/>
            <a:ext cx="4263726" cy="254446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859948" y="4828106"/>
            <a:ext cx="2957384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、不需要完整的状态序列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、效率更高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、方差小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、不一定总能收敛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9E57AF9-34D2-4254-BA7C-65013BD7BBCF}"/>
              </a:ext>
            </a:extLst>
          </p:cNvPr>
          <p:cNvGrpSpPr/>
          <p:nvPr/>
        </p:nvGrpSpPr>
        <p:grpSpPr>
          <a:xfrm>
            <a:off x="1197035" y="1693788"/>
            <a:ext cx="4129805" cy="3317226"/>
            <a:chOff x="1197035" y="1693788"/>
            <a:chExt cx="4129805" cy="331722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9EB8FD5-3519-4BB0-BE84-5E93A95F7C81}"/>
                </a:ext>
              </a:extLst>
            </p:cNvPr>
            <p:cNvGrpSpPr/>
            <p:nvPr/>
          </p:nvGrpSpPr>
          <p:grpSpPr>
            <a:xfrm>
              <a:off x="1430555" y="2189414"/>
              <a:ext cx="3751986" cy="2821600"/>
              <a:chOff x="1430555" y="2189414"/>
              <a:chExt cx="3751986" cy="28216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0555" y="2189414"/>
                <a:ext cx="3751986" cy="2171754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6217" y="4420382"/>
                <a:ext cx="3439005" cy="590632"/>
              </a:xfrm>
              <a:prstGeom prst="rect">
                <a:avLst/>
              </a:prstGeom>
            </p:spPr>
          </p:pic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C7DA1EB-E46C-4605-81BC-2F3A58562A02}"/>
                </a:ext>
              </a:extLst>
            </p:cNvPr>
            <p:cNvSpPr txBox="1"/>
            <p:nvPr/>
          </p:nvSpPr>
          <p:spPr>
            <a:xfrm>
              <a:off x="1197035" y="1693788"/>
              <a:ext cx="4129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</a:rPr>
                <a:t>MC </a:t>
              </a:r>
              <a:r>
                <a:rPr lang="zh-CN" altLang="en-US" dirty="0">
                  <a:solidFill>
                    <a:schemeClr val="accent2"/>
                  </a:solidFill>
                </a:rPr>
                <a:t>递增计算均值：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70842CE-5C7A-4AB6-8FE0-C227C65D06A3}"/>
              </a:ext>
            </a:extLst>
          </p:cNvPr>
          <p:cNvGrpSpPr/>
          <p:nvPr/>
        </p:nvGrpSpPr>
        <p:grpSpPr>
          <a:xfrm>
            <a:off x="1374668" y="4828106"/>
            <a:ext cx="5133197" cy="925898"/>
            <a:chOff x="1374668" y="4828106"/>
            <a:chExt cx="5133197" cy="92589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6542" y="5287214"/>
              <a:ext cx="5001323" cy="46679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E41120C-B909-4977-92B4-2A9BB0643878}"/>
                </a:ext>
              </a:extLst>
            </p:cNvPr>
            <p:cNvSpPr txBox="1"/>
            <p:nvPr/>
          </p:nvSpPr>
          <p:spPr>
            <a:xfrm>
              <a:off x="1374668" y="4828106"/>
              <a:ext cx="375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</a:rPr>
                <a:t>TD</a:t>
              </a:r>
              <a:r>
                <a:rPr lang="zh-CN" altLang="en-US" dirty="0">
                  <a:solidFill>
                    <a:schemeClr val="accent2"/>
                  </a:solidFill>
                </a:rPr>
                <a:t>：</a:t>
              </a:r>
            </a:p>
          </p:txBody>
        </p: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932FA04-38A9-4E2C-9E5A-E17656CE9446}"/>
              </a:ext>
            </a:extLst>
          </p:cNvPr>
          <p:cNvSpPr/>
          <p:nvPr/>
        </p:nvSpPr>
        <p:spPr bwMode="auto">
          <a:xfrm>
            <a:off x="3752896" y="4443125"/>
            <a:ext cx="426342" cy="509364"/>
          </a:xfrm>
          <a:custGeom>
            <a:avLst/>
            <a:gdLst>
              <a:gd name="connsiteX0" fmla="*/ 371109 w 426342"/>
              <a:gd name="connsiteY0" fmla="*/ 435721 h 509364"/>
              <a:gd name="connsiteX1" fmla="*/ 389520 w 426342"/>
              <a:gd name="connsiteY1" fmla="*/ 312982 h 509364"/>
              <a:gd name="connsiteX2" fmla="*/ 401794 w 426342"/>
              <a:gd name="connsiteY2" fmla="*/ 276161 h 509364"/>
              <a:gd name="connsiteX3" fmla="*/ 426342 w 426342"/>
              <a:gd name="connsiteY3" fmla="*/ 208655 h 509364"/>
              <a:gd name="connsiteX4" fmla="*/ 420205 w 426342"/>
              <a:gd name="connsiteY4" fmla="*/ 147286 h 509364"/>
              <a:gd name="connsiteX5" fmla="*/ 407931 w 426342"/>
              <a:gd name="connsiteY5" fmla="*/ 128875 h 509364"/>
              <a:gd name="connsiteX6" fmla="*/ 364972 w 426342"/>
              <a:gd name="connsiteY6" fmla="*/ 98190 h 509364"/>
              <a:gd name="connsiteX7" fmla="*/ 322014 w 426342"/>
              <a:gd name="connsiteY7" fmla="*/ 73643 h 509364"/>
              <a:gd name="connsiteX8" fmla="*/ 297466 w 426342"/>
              <a:gd name="connsiteY8" fmla="*/ 61369 h 509364"/>
              <a:gd name="connsiteX9" fmla="*/ 279056 w 426342"/>
              <a:gd name="connsiteY9" fmla="*/ 49095 h 509364"/>
              <a:gd name="connsiteX10" fmla="*/ 242234 w 426342"/>
              <a:gd name="connsiteY10" fmla="*/ 36821 h 509364"/>
              <a:gd name="connsiteX11" fmla="*/ 229960 w 426342"/>
              <a:gd name="connsiteY11" fmla="*/ 18411 h 509364"/>
              <a:gd name="connsiteX12" fmla="*/ 168591 w 426342"/>
              <a:gd name="connsiteY12" fmla="*/ 0 h 509364"/>
              <a:gd name="connsiteX13" fmla="*/ 119496 w 426342"/>
              <a:gd name="connsiteY13" fmla="*/ 6137 h 509364"/>
              <a:gd name="connsiteX14" fmla="*/ 101085 w 426342"/>
              <a:gd name="connsiteY14" fmla="*/ 30684 h 509364"/>
              <a:gd name="connsiteX15" fmla="*/ 82674 w 426342"/>
              <a:gd name="connsiteY15" fmla="*/ 42958 h 509364"/>
              <a:gd name="connsiteX16" fmla="*/ 70401 w 426342"/>
              <a:gd name="connsiteY16" fmla="*/ 61369 h 509364"/>
              <a:gd name="connsiteX17" fmla="*/ 58127 w 426342"/>
              <a:gd name="connsiteY17" fmla="*/ 116601 h 509364"/>
              <a:gd name="connsiteX18" fmla="*/ 45853 w 426342"/>
              <a:gd name="connsiteY18" fmla="*/ 141149 h 509364"/>
              <a:gd name="connsiteX19" fmla="*/ 39716 w 426342"/>
              <a:gd name="connsiteY19" fmla="*/ 171833 h 509364"/>
              <a:gd name="connsiteX20" fmla="*/ 27442 w 426342"/>
              <a:gd name="connsiteY20" fmla="*/ 190244 h 509364"/>
              <a:gd name="connsiteX21" fmla="*/ 9032 w 426342"/>
              <a:gd name="connsiteY21" fmla="*/ 220929 h 509364"/>
              <a:gd name="connsiteX22" fmla="*/ 9032 w 426342"/>
              <a:gd name="connsiteY22" fmla="*/ 362078 h 509364"/>
              <a:gd name="connsiteX23" fmla="*/ 27442 w 426342"/>
              <a:gd name="connsiteY23" fmla="*/ 374352 h 509364"/>
              <a:gd name="connsiteX24" fmla="*/ 39716 w 426342"/>
              <a:gd name="connsiteY24" fmla="*/ 411173 h 509364"/>
              <a:gd name="connsiteX25" fmla="*/ 76538 w 426342"/>
              <a:gd name="connsiteY25" fmla="*/ 441858 h 509364"/>
              <a:gd name="connsiteX26" fmla="*/ 94948 w 426342"/>
              <a:gd name="connsiteY26" fmla="*/ 460268 h 509364"/>
              <a:gd name="connsiteX27" fmla="*/ 119496 w 426342"/>
              <a:gd name="connsiteY27" fmla="*/ 466405 h 509364"/>
              <a:gd name="connsiteX28" fmla="*/ 156317 w 426342"/>
              <a:gd name="connsiteY28" fmla="*/ 490953 h 509364"/>
              <a:gd name="connsiteX29" fmla="*/ 199276 w 426342"/>
              <a:gd name="connsiteY29" fmla="*/ 509364 h 509364"/>
              <a:gd name="connsiteX30" fmla="*/ 322014 w 426342"/>
              <a:gd name="connsiteY30" fmla="*/ 503227 h 509364"/>
              <a:gd name="connsiteX31" fmla="*/ 328151 w 426342"/>
              <a:gd name="connsiteY31" fmla="*/ 484816 h 509364"/>
              <a:gd name="connsiteX32" fmla="*/ 346562 w 426342"/>
              <a:gd name="connsiteY32" fmla="*/ 466405 h 509364"/>
              <a:gd name="connsiteX33" fmla="*/ 364972 w 426342"/>
              <a:gd name="connsiteY33" fmla="*/ 460268 h 509364"/>
              <a:gd name="connsiteX34" fmla="*/ 364972 w 426342"/>
              <a:gd name="connsiteY34" fmla="*/ 368215 h 50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6342" h="509364">
                <a:moveTo>
                  <a:pt x="371109" y="435721"/>
                </a:moveTo>
                <a:cubicBezTo>
                  <a:pt x="376644" y="380376"/>
                  <a:pt x="375932" y="367334"/>
                  <a:pt x="389520" y="312982"/>
                </a:cubicBezTo>
                <a:cubicBezTo>
                  <a:pt x="392658" y="300431"/>
                  <a:pt x="397703" y="288435"/>
                  <a:pt x="401794" y="276161"/>
                </a:cubicBezTo>
                <a:cubicBezTo>
                  <a:pt x="417553" y="228885"/>
                  <a:pt x="409262" y="251354"/>
                  <a:pt x="426342" y="208655"/>
                </a:cubicBezTo>
                <a:cubicBezTo>
                  <a:pt x="424296" y="188199"/>
                  <a:pt x="424828" y="167318"/>
                  <a:pt x="420205" y="147286"/>
                </a:cubicBezTo>
                <a:cubicBezTo>
                  <a:pt x="418546" y="140099"/>
                  <a:pt x="412653" y="134541"/>
                  <a:pt x="407931" y="128875"/>
                </a:cubicBezTo>
                <a:cubicBezTo>
                  <a:pt x="385042" y="101408"/>
                  <a:pt x="395184" y="117073"/>
                  <a:pt x="364972" y="98190"/>
                </a:cubicBezTo>
                <a:cubicBezTo>
                  <a:pt x="294783" y="54322"/>
                  <a:pt x="375723" y="96661"/>
                  <a:pt x="322014" y="73643"/>
                </a:cubicBezTo>
                <a:cubicBezTo>
                  <a:pt x="313605" y="70039"/>
                  <a:pt x="305409" y="65908"/>
                  <a:pt x="297466" y="61369"/>
                </a:cubicBezTo>
                <a:cubicBezTo>
                  <a:pt x="291062" y="57710"/>
                  <a:pt x="285796" y="52091"/>
                  <a:pt x="279056" y="49095"/>
                </a:cubicBezTo>
                <a:cubicBezTo>
                  <a:pt x="267233" y="43840"/>
                  <a:pt x="242234" y="36821"/>
                  <a:pt x="242234" y="36821"/>
                </a:cubicBezTo>
                <a:cubicBezTo>
                  <a:pt x="238143" y="30684"/>
                  <a:pt x="236214" y="22320"/>
                  <a:pt x="229960" y="18411"/>
                </a:cubicBezTo>
                <a:cubicBezTo>
                  <a:pt x="219998" y="12185"/>
                  <a:pt x="182963" y="3593"/>
                  <a:pt x="168591" y="0"/>
                </a:cubicBezTo>
                <a:cubicBezTo>
                  <a:pt x="152226" y="2046"/>
                  <a:pt x="134510" y="-687"/>
                  <a:pt x="119496" y="6137"/>
                </a:cubicBezTo>
                <a:cubicBezTo>
                  <a:pt x="110185" y="10369"/>
                  <a:pt x="108317" y="23452"/>
                  <a:pt x="101085" y="30684"/>
                </a:cubicBezTo>
                <a:cubicBezTo>
                  <a:pt x="95869" y="35899"/>
                  <a:pt x="88811" y="38867"/>
                  <a:pt x="82674" y="42958"/>
                </a:cubicBezTo>
                <a:cubicBezTo>
                  <a:pt x="78583" y="49095"/>
                  <a:pt x="73306" y="54590"/>
                  <a:pt x="70401" y="61369"/>
                </a:cubicBezTo>
                <a:cubicBezTo>
                  <a:pt x="64501" y="75137"/>
                  <a:pt x="62497" y="103491"/>
                  <a:pt x="58127" y="116601"/>
                </a:cubicBezTo>
                <a:cubicBezTo>
                  <a:pt x="55234" y="125280"/>
                  <a:pt x="49944" y="132966"/>
                  <a:pt x="45853" y="141149"/>
                </a:cubicBezTo>
                <a:cubicBezTo>
                  <a:pt x="43807" y="151377"/>
                  <a:pt x="43378" y="162067"/>
                  <a:pt x="39716" y="171833"/>
                </a:cubicBezTo>
                <a:cubicBezTo>
                  <a:pt x="37126" y="178739"/>
                  <a:pt x="31351" y="183989"/>
                  <a:pt x="27442" y="190244"/>
                </a:cubicBezTo>
                <a:cubicBezTo>
                  <a:pt x="21120" y="200359"/>
                  <a:pt x="15169" y="210701"/>
                  <a:pt x="9032" y="220929"/>
                </a:cubicBezTo>
                <a:cubicBezTo>
                  <a:pt x="-37" y="275341"/>
                  <a:pt x="-5661" y="292282"/>
                  <a:pt x="9032" y="362078"/>
                </a:cubicBezTo>
                <a:cubicBezTo>
                  <a:pt x="10551" y="369295"/>
                  <a:pt x="21305" y="370261"/>
                  <a:pt x="27442" y="374352"/>
                </a:cubicBezTo>
                <a:cubicBezTo>
                  <a:pt x="31533" y="386626"/>
                  <a:pt x="30568" y="402025"/>
                  <a:pt x="39716" y="411173"/>
                </a:cubicBezTo>
                <a:cubicBezTo>
                  <a:pt x="93502" y="464959"/>
                  <a:pt x="25275" y="399139"/>
                  <a:pt x="76538" y="441858"/>
                </a:cubicBezTo>
                <a:cubicBezTo>
                  <a:pt x="83205" y="447414"/>
                  <a:pt x="87413" y="455962"/>
                  <a:pt x="94948" y="460268"/>
                </a:cubicBezTo>
                <a:cubicBezTo>
                  <a:pt x="102271" y="464453"/>
                  <a:pt x="111313" y="464359"/>
                  <a:pt x="119496" y="466405"/>
                </a:cubicBezTo>
                <a:cubicBezTo>
                  <a:pt x="131770" y="474588"/>
                  <a:pt x="142323" y="486288"/>
                  <a:pt x="156317" y="490953"/>
                </a:cubicBezTo>
                <a:cubicBezTo>
                  <a:pt x="183407" y="499983"/>
                  <a:pt x="168942" y="494197"/>
                  <a:pt x="199276" y="509364"/>
                </a:cubicBezTo>
                <a:cubicBezTo>
                  <a:pt x="240189" y="507318"/>
                  <a:pt x="281774" y="510892"/>
                  <a:pt x="322014" y="503227"/>
                </a:cubicBezTo>
                <a:cubicBezTo>
                  <a:pt x="328369" y="502017"/>
                  <a:pt x="324563" y="490199"/>
                  <a:pt x="328151" y="484816"/>
                </a:cubicBezTo>
                <a:cubicBezTo>
                  <a:pt x="332965" y="477595"/>
                  <a:pt x="339341" y="471219"/>
                  <a:pt x="346562" y="466405"/>
                </a:cubicBezTo>
                <a:cubicBezTo>
                  <a:pt x="351944" y="462817"/>
                  <a:pt x="363780" y="466626"/>
                  <a:pt x="364972" y="460268"/>
                </a:cubicBezTo>
                <a:cubicBezTo>
                  <a:pt x="370627" y="430109"/>
                  <a:pt x="364972" y="398899"/>
                  <a:pt x="364972" y="36821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2FF866E9-5C13-423A-8049-4340E06DB6C9}"/>
              </a:ext>
            </a:extLst>
          </p:cNvPr>
          <p:cNvSpPr/>
          <p:nvPr/>
        </p:nvSpPr>
        <p:spPr bwMode="auto">
          <a:xfrm>
            <a:off x="3651463" y="5222513"/>
            <a:ext cx="1908580" cy="607554"/>
          </a:xfrm>
          <a:custGeom>
            <a:avLst/>
            <a:gdLst>
              <a:gd name="connsiteX0" fmla="*/ 67506 w 1908580"/>
              <a:gd name="connsiteY0" fmla="*/ 540048 h 607554"/>
              <a:gd name="connsiteX1" fmla="*/ 165697 w 1908580"/>
              <a:gd name="connsiteY1" fmla="*/ 546185 h 607554"/>
              <a:gd name="connsiteX2" fmla="*/ 208655 w 1908580"/>
              <a:gd name="connsiteY2" fmla="*/ 558459 h 607554"/>
              <a:gd name="connsiteX3" fmla="*/ 300709 w 1908580"/>
              <a:gd name="connsiteY3" fmla="*/ 564596 h 607554"/>
              <a:gd name="connsiteX4" fmla="*/ 411173 w 1908580"/>
              <a:gd name="connsiteY4" fmla="*/ 576870 h 607554"/>
              <a:gd name="connsiteX5" fmla="*/ 509364 w 1908580"/>
              <a:gd name="connsiteY5" fmla="*/ 589143 h 607554"/>
              <a:gd name="connsiteX6" fmla="*/ 552322 w 1908580"/>
              <a:gd name="connsiteY6" fmla="*/ 595280 h 607554"/>
              <a:gd name="connsiteX7" fmla="*/ 613691 w 1908580"/>
              <a:gd name="connsiteY7" fmla="*/ 607554 h 607554"/>
              <a:gd name="connsiteX8" fmla="*/ 1460585 w 1908580"/>
              <a:gd name="connsiteY8" fmla="*/ 601417 h 607554"/>
              <a:gd name="connsiteX9" fmla="*/ 1583324 w 1908580"/>
              <a:gd name="connsiteY9" fmla="*/ 583006 h 607554"/>
              <a:gd name="connsiteX10" fmla="*/ 1607871 w 1908580"/>
              <a:gd name="connsiteY10" fmla="*/ 570733 h 607554"/>
              <a:gd name="connsiteX11" fmla="*/ 1644693 w 1908580"/>
              <a:gd name="connsiteY11" fmla="*/ 564596 h 607554"/>
              <a:gd name="connsiteX12" fmla="*/ 1675377 w 1908580"/>
              <a:gd name="connsiteY12" fmla="*/ 558459 h 607554"/>
              <a:gd name="connsiteX13" fmla="*/ 1712199 w 1908580"/>
              <a:gd name="connsiteY13" fmla="*/ 533911 h 607554"/>
              <a:gd name="connsiteX14" fmla="*/ 1761294 w 1908580"/>
              <a:gd name="connsiteY14" fmla="*/ 497090 h 607554"/>
              <a:gd name="connsiteX15" fmla="*/ 1785842 w 1908580"/>
              <a:gd name="connsiteY15" fmla="*/ 490953 h 607554"/>
              <a:gd name="connsiteX16" fmla="*/ 1834937 w 1908580"/>
              <a:gd name="connsiteY16" fmla="*/ 466405 h 607554"/>
              <a:gd name="connsiteX17" fmla="*/ 1871758 w 1908580"/>
              <a:gd name="connsiteY17" fmla="*/ 435721 h 607554"/>
              <a:gd name="connsiteX18" fmla="*/ 1877895 w 1908580"/>
              <a:gd name="connsiteY18" fmla="*/ 417310 h 607554"/>
              <a:gd name="connsiteX19" fmla="*/ 1884032 w 1908580"/>
              <a:gd name="connsiteY19" fmla="*/ 392762 h 607554"/>
              <a:gd name="connsiteX20" fmla="*/ 1908580 w 1908580"/>
              <a:gd name="connsiteY20" fmla="*/ 349804 h 607554"/>
              <a:gd name="connsiteX21" fmla="*/ 1902443 w 1908580"/>
              <a:gd name="connsiteY21" fmla="*/ 227066 h 607554"/>
              <a:gd name="connsiteX22" fmla="*/ 1877895 w 1908580"/>
              <a:gd name="connsiteY22" fmla="*/ 196381 h 607554"/>
              <a:gd name="connsiteX23" fmla="*/ 1804252 w 1908580"/>
              <a:gd name="connsiteY23" fmla="*/ 147286 h 607554"/>
              <a:gd name="connsiteX24" fmla="*/ 1791979 w 1908580"/>
              <a:gd name="connsiteY24" fmla="*/ 128875 h 607554"/>
              <a:gd name="connsiteX25" fmla="*/ 1730609 w 1908580"/>
              <a:gd name="connsiteY25" fmla="*/ 116601 h 607554"/>
              <a:gd name="connsiteX26" fmla="*/ 1601734 w 1908580"/>
              <a:gd name="connsiteY26" fmla="*/ 104327 h 607554"/>
              <a:gd name="connsiteX27" fmla="*/ 1534228 w 1908580"/>
              <a:gd name="connsiteY27" fmla="*/ 85917 h 607554"/>
              <a:gd name="connsiteX28" fmla="*/ 1491270 w 1908580"/>
              <a:gd name="connsiteY28" fmla="*/ 79780 h 607554"/>
              <a:gd name="connsiteX29" fmla="*/ 1466722 w 1908580"/>
              <a:gd name="connsiteY29" fmla="*/ 67506 h 607554"/>
              <a:gd name="connsiteX30" fmla="*/ 1337847 w 1908580"/>
              <a:gd name="connsiteY30" fmla="*/ 49095 h 607554"/>
              <a:gd name="connsiteX31" fmla="*/ 1301026 w 1908580"/>
              <a:gd name="connsiteY31" fmla="*/ 42958 h 607554"/>
              <a:gd name="connsiteX32" fmla="*/ 1270341 w 1908580"/>
              <a:gd name="connsiteY32" fmla="*/ 30684 h 607554"/>
              <a:gd name="connsiteX33" fmla="*/ 1239656 w 1908580"/>
              <a:gd name="connsiteY33" fmla="*/ 24547 h 607554"/>
              <a:gd name="connsiteX34" fmla="*/ 1202835 w 1908580"/>
              <a:gd name="connsiteY34" fmla="*/ 6137 h 607554"/>
              <a:gd name="connsiteX35" fmla="*/ 1104644 w 1908580"/>
              <a:gd name="connsiteY35" fmla="*/ 0 h 607554"/>
              <a:gd name="connsiteX36" fmla="*/ 122738 w 1908580"/>
              <a:gd name="connsiteY36" fmla="*/ 12274 h 607554"/>
              <a:gd name="connsiteX37" fmla="*/ 104328 w 1908580"/>
              <a:gd name="connsiteY37" fmla="*/ 18410 h 607554"/>
              <a:gd name="connsiteX38" fmla="*/ 79780 w 1908580"/>
              <a:gd name="connsiteY38" fmla="*/ 24547 h 607554"/>
              <a:gd name="connsiteX39" fmla="*/ 61369 w 1908580"/>
              <a:gd name="connsiteY39" fmla="*/ 42958 h 607554"/>
              <a:gd name="connsiteX40" fmla="*/ 18411 w 1908580"/>
              <a:gd name="connsiteY40" fmla="*/ 67506 h 607554"/>
              <a:gd name="connsiteX41" fmla="*/ 6137 w 1908580"/>
              <a:gd name="connsiteY41" fmla="*/ 92053 h 607554"/>
              <a:gd name="connsiteX42" fmla="*/ 30685 w 1908580"/>
              <a:gd name="connsiteY42" fmla="*/ 147286 h 607554"/>
              <a:gd name="connsiteX43" fmla="*/ 30685 w 1908580"/>
              <a:gd name="connsiteY43" fmla="*/ 276161 h 607554"/>
              <a:gd name="connsiteX44" fmla="*/ 18411 w 1908580"/>
              <a:gd name="connsiteY44" fmla="*/ 300708 h 607554"/>
              <a:gd name="connsiteX45" fmla="*/ 0 w 1908580"/>
              <a:gd name="connsiteY45" fmla="*/ 374351 h 607554"/>
              <a:gd name="connsiteX46" fmla="*/ 12274 w 1908580"/>
              <a:gd name="connsiteY46" fmla="*/ 447994 h 607554"/>
              <a:gd name="connsiteX47" fmla="*/ 92054 w 1908580"/>
              <a:gd name="connsiteY47" fmla="*/ 503227 h 607554"/>
              <a:gd name="connsiteX48" fmla="*/ 116601 w 1908580"/>
              <a:gd name="connsiteY48" fmla="*/ 527774 h 60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908580" h="607554">
                <a:moveTo>
                  <a:pt x="67506" y="540048"/>
                </a:moveTo>
                <a:cubicBezTo>
                  <a:pt x="100236" y="542094"/>
                  <a:pt x="133178" y="541943"/>
                  <a:pt x="165697" y="546185"/>
                </a:cubicBezTo>
                <a:cubicBezTo>
                  <a:pt x="180464" y="548111"/>
                  <a:pt x="193899" y="556447"/>
                  <a:pt x="208655" y="558459"/>
                </a:cubicBezTo>
                <a:cubicBezTo>
                  <a:pt x="239126" y="562614"/>
                  <a:pt x="270024" y="562550"/>
                  <a:pt x="300709" y="564596"/>
                </a:cubicBezTo>
                <a:cubicBezTo>
                  <a:pt x="350931" y="581337"/>
                  <a:pt x="300130" y="566124"/>
                  <a:pt x="411173" y="576870"/>
                </a:cubicBezTo>
                <a:cubicBezTo>
                  <a:pt x="444005" y="580047"/>
                  <a:pt x="476656" y="584877"/>
                  <a:pt x="509364" y="589143"/>
                </a:cubicBezTo>
                <a:cubicBezTo>
                  <a:pt x="523707" y="591014"/>
                  <a:pt x="538077" y="592766"/>
                  <a:pt x="552322" y="595280"/>
                </a:cubicBezTo>
                <a:cubicBezTo>
                  <a:pt x="572866" y="598905"/>
                  <a:pt x="593235" y="603463"/>
                  <a:pt x="613691" y="607554"/>
                </a:cubicBezTo>
                <a:lnTo>
                  <a:pt x="1460585" y="601417"/>
                </a:lnTo>
                <a:cubicBezTo>
                  <a:pt x="1514851" y="600689"/>
                  <a:pt x="1532764" y="594242"/>
                  <a:pt x="1583324" y="583006"/>
                </a:cubicBezTo>
                <a:cubicBezTo>
                  <a:pt x="1591506" y="578915"/>
                  <a:pt x="1599109" y="573362"/>
                  <a:pt x="1607871" y="570733"/>
                </a:cubicBezTo>
                <a:cubicBezTo>
                  <a:pt x="1619790" y="567158"/>
                  <a:pt x="1632450" y="566822"/>
                  <a:pt x="1644693" y="564596"/>
                </a:cubicBezTo>
                <a:cubicBezTo>
                  <a:pt x="1654955" y="562730"/>
                  <a:pt x="1665149" y="560505"/>
                  <a:pt x="1675377" y="558459"/>
                </a:cubicBezTo>
                <a:cubicBezTo>
                  <a:pt x="1687651" y="550276"/>
                  <a:pt x="1700398" y="542762"/>
                  <a:pt x="1712199" y="533911"/>
                </a:cubicBezTo>
                <a:cubicBezTo>
                  <a:pt x="1728564" y="521637"/>
                  <a:pt x="1741449" y="502051"/>
                  <a:pt x="1761294" y="497090"/>
                </a:cubicBezTo>
                <a:lnTo>
                  <a:pt x="1785842" y="490953"/>
                </a:lnTo>
                <a:cubicBezTo>
                  <a:pt x="1802207" y="482770"/>
                  <a:pt x="1824788" y="481629"/>
                  <a:pt x="1834937" y="466405"/>
                </a:cubicBezTo>
                <a:cubicBezTo>
                  <a:pt x="1852285" y="440382"/>
                  <a:pt x="1840614" y="451292"/>
                  <a:pt x="1871758" y="435721"/>
                </a:cubicBezTo>
                <a:cubicBezTo>
                  <a:pt x="1873804" y="429584"/>
                  <a:pt x="1876118" y="423530"/>
                  <a:pt x="1877895" y="417310"/>
                </a:cubicBezTo>
                <a:cubicBezTo>
                  <a:pt x="1880212" y="409200"/>
                  <a:pt x="1881070" y="400659"/>
                  <a:pt x="1884032" y="392762"/>
                </a:cubicBezTo>
                <a:cubicBezTo>
                  <a:pt x="1890705" y="374967"/>
                  <a:pt x="1898407" y="365064"/>
                  <a:pt x="1908580" y="349804"/>
                </a:cubicBezTo>
                <a:cubicBezTo>
                  <a:pt x="1906534" y="308891"/>
                  <a:pt x="1910477" y="267234"/>
                  <a:pt x="1902443" y="227066"/>
                </a:cubicBezTo>
                <a:cubicBezTo>
                  <a:pt x="1899874" y="214222"/>
                  <a:pt x="1886706" y="206073"/>
                  <a:pt x="1877895" y="196381"/>
                </a:cubicBezTo>
                <a:cubicBezTo>
                  <a:pt x="1837921" y="152409"/>
                  <a:pt x="1853073" y="163558"/>
                  <a:pt x="1804252" y="147286"/>
                </a:cubicBezTo>
                <a:cubicBezTo>
                  <a:pt x="1800161" y="141149"/>
                  <a:pt x="1798116" y="132966"/>
                  <a:pt x="1791979" y="128875"/>
                </a:cubicBezTo>
                <a:cubicBezTo>
                  <a:pt x="1785884" y="124812"/>
                  <a:pt x="1730718" y="116613"/>
                  <a:pt x="1730609" y="116601"/>
                </a:cubicBezTo>
                <a:cubicBezTo>
                  <a:pt x="1687720" y="111836"/>
                  <a:pt x="1601734" y="104327"/>
                  <a:pt x="1601734" y="104327"/>
                </a:cubicBezTo>
                <a:cubicBezTo>
                  <a:pt x="1575280" y="95508"/>
                  <a:pt x="1568844" y="92840"/>
                  <a:pt x="1534228" y="85917"/>
                </a:cubicBezTo>
                <a:cubicBezTo>
                  <a:pt x="1520044" y="83080"/>
                  <a:pt x="1505589" y="81826"/>
                  <a:pt x="1491270" y="79780"/>
                </a:cubicBezTo>
                <a:cubicBezTo>
                  <a:pt x="1483087" y="75689"/>
                  <a:pt x="1475562" y="69863"/>
                  <a:pt x="1466722" y="67506"/>
                </a:cubicBezTo>
                <a:cubicBezTo>
                  <a:pt x="1415019" y="53718"/>
                  <a:pt x="1389587" y="55563"/>
                  <a:pt x="1337847" y="49095"/>
                </a:cubicBezTo>
                <a:cubicBezTo>
                  <a:pt x="1325500" y="47552"/>
                  <a:pt x="1313300" y="45004"/>
                  <a:pt x="1301026" y="42958"/>
                </a:cubicBezTo>
                <a:cubicBezTo>
                  <a:pt x="1290798" y="38867"/>
                  <a:pt x="1280893" y="33849"/>
                  <a:pt x="1270341" y="30684"/>
                </a:cubicBezTo>
                <a:cubicBezTo>
                  <a:pt x="1260350" y="27687"/>
                  <a:pt x="1249459" y="28112"/>
                  <a:pt x="1239656" y="24547"/>
                </a:cubicBezTo>
                <a:cubicBezTo>
                  <a:pt x="1226760" y="19858"/>
                  <a:pt x="1216336" y="8592"/>
                  <a:pt x="1202835" y="6137"/>
                </a:cubicBezTo>
                <a:cubicBezTo>
                  <a:pt x="1170570" y="271"/>
                  <a:pt x="1137374" y="2046"/>
                  <a:pt x="1104644" y="0"/>
                </a:cubicBezTo>
                <a:lnTo>
                  <a:pt x="122738" y="12274"/>
                </a:lnTo>
                <a:cubicBezTo>
                  <a:pt x="116271" y="12393"/>
                  <a:pt x="110548" y="16633"/>
                  <a:pt x="104328" y="18410"/>
                </a:cubicBezTo>
                <a:cubicBezTo>
                  <a:pt x="96218" y="20727"/>
                  <a:pt x="87963" y="22501"/>
                  <a:pt x="79780" y="24547"/>
                </a:cubicBezTo>
                <a:cubicBezTo>
                  <a:pt x="73643" y="30684"/>
                  <a:pt x="68036" y="37402"/>
                  <a:pt x="61369" y="42958"/>
                </a:cubicBezTo>
                <a:cubicBezTo>
                  <a:pt x="48358" y="53800"/>
                  <a:pt x="33416" y="60003"/>
                  <a:pt x="18411" y="67506"/>
                </a:cubicBezTo>
                <a:cubicBezTo>
                  <a:pt x="14320" y="75688"/>
                  <a:pt x="7047" y="82950"/>
                  <a:pt x="6137" y="92053"/>
                </a:cubicBezTo>
                <a:cubicBezTo>
                  <a:pt x="2699" y="126434"/>
                  <a:pt x="11149" y="127750"/>
                  <a:pt x="30685" y="147286"/>
                </a:cubicBezTo>
                <a:cubicBezTo>
                  <a:pt x="43812" y="199790"/>
                  <a:pt x="43347" y="187530"/>
                  <a:pt x="30685" y="276161"/>
                </a:cubicBezTo>
                <a:cubicBezTo>
                  <a:pt x="29391" y="285217"/>
                  <a:pt x="21809" y="292214"/>
                  <a:pt x="18411" y="300708"/>
                </a:cubicBezTo>
                <a:cubicBezTo>
                  <a:pt x="4518" y="335440"/>
                  <a:pt x="6037" y="338131"/>
                  <a:pt x="0" y="374351"/>
                </a:cubicBezTo>
                <a:cubicBezTo>
                  <a:pt x="4091" y="398899"/>
                  <a:pt x="-2191" y="427743"/>
                  <a:pt x="12274" y="447994"/>
                </a:cubicBezTo>
                <a:cubicBezTo>
                  <a:pt x="31074" y="474314"/>
                  <a:pt x="69183" y="480356"/>
                  <a:pt x="92054" y="503227"/>
                </a:cubicBezTo>
                <a:lnTo>
                  <a:pt x="116601" y="5277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2000" y="106574"/>
            <a:ext cx="10668000" cy="762000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Model-free Control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55650" y="1143000"/>
            <a:ext cx="10918197" cy="487680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dirty="0"/>
              <a:t>如何执行控制？</a:t>
            </a:r>
            <a:endParaRPr lang="en-US" altLang="zh-CN" dirty="0"/>
          </a:p>
          <a:p>
            <a:pPr>
              <a:buFont typeface="Wingdings" panose="05000000000000000000" charset="0"/>
              <a:buChar char="Ø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直接学习</a:t>
            </a:r>
            <a:r>
              <a:rPr lang="en-US" altLang="zh-CN" dirty="0"/>
              <a:t>Q-function</a:t>
            </a: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35</a:t>
            </a:fld>
            <a:endParaRPr lang="en-US" altLang="zh-CN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724" y="2089344"/>
            <a:ext cx="4286250" cy="8191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12" y="2074314"/>
            <a:ext cx="3578845" cy="8238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4FAF42-C9DC-4767-8938-0B7B7CC50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48" y="3785273"/>
            <a:ext cx="3439005" cy="590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F05694-87E6-4FA0-87C8-1A5121093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48" y="4628067"/>
            <a:ext cx="5001323" cy="46679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264EFBD-562D-4FE4-B496-590DFED667D9}"/>
              </a:ext>
            </a:extLst>
          </p:cNvPr>
          <p:cNvSpPr/>
          <p:nvPr/>
        </p:nvSpPr>
        <p:spPr bwMode="auto">
          <a:xfrm>
            <a:off x="8523716" y="2043592"/>
            <a:ext cx="766414" cy="686856"/>
          </a:xfrm>
          <a:custGeom>
            <a:avLst/>
            <a:gdLst>
              <a:gd name="connsiteX0" fmla="*/ 595736 w 766414"/>
              <a:gd name="connsiteY0" fmla="*/ 681197 h 686856"/>
              <a:gd name="connsiteX1" fmla="*/ 387081 w 766414"/>
              <a:gd name="connsiteY1" fmla="*/ 601417 h 686856"/>
              <a:gd name="connsiteX2" fmla="*/ 368671 w 766414"/>
              <a:gd name="connsiteY2" fmla="*/ 595280 h 686856"/>
              <a:gd name="connsiteX3" fmla="*/ 331849 w 766414"/>
              <a:gd name="connsiteY3" fmla="*/ 576870 h 686856"/>
              <a:gd name="connsiteX4" fmla="*/ 307301 w 766414"/>
              <a:gd name="connsiteY4" fmla="*/ 558459 h 686856"/>
              <a:gd name="connsiteX5" fmla="*/ 239795 w 766414"/>
              <a:gd name="connsiteY5" fmla="*/ 540048 h 686856"/>
              <a:gd name="connsiteX6" fmla="*/ 215248 w 766414"/>
              <a:gd name="connsiteY6" fmla="*/ 527774 h 686856"/>
              <a:gd name="connsiteX7" fmla="*/ 172289 w 766414"/>
              <a:gd name="connsiteY7" fmla="*/ 515501 h 686856"/>
              <a:gd name="connsiteX8" fmla="*/ 135468 w 766414"/>
              <a:gd name="connsiteY8" fmla="*/ 503227 h 686856"/>
              <a:gd name="connsiteX9" fmla="*/ 129331 w 766414"/>
              <a:gd name="connsiteY9" fmla="*/ 484816 h 686856"/>
              <a:gd name="connsiteX10" fmla="*/ 98646 w 766414"/>
              <a:gd name="connsiteY10" fmla="*/ 472542 h 686856"/>
              <a:gd name="connsiteX11" fmla="*/ 80236 w 766414"/>
              <a:gd name="connsiteY11" fmla="*/ 460268 h 686856"/>
              <a:gd name="connsiteX12" fmla="*/ 49551 w 766414"/>
              <a:gd name="connsiteY12" fmla="*/ 429584 h 686856"/>
              <a:gd name="connsiteX13" fmla="*/ 456 w 766414"/>
              <a:gd name="connsiteY13" fmla="*/ 362078 h 686856"/>
              <a:gd name="connsiteX14" fmla="*/ 6593 w 766414"/>
              <a:gd name="connsiteY14" fmla="*/ 159560 h 686856"/>
              <a:gd name="connsiteX15" fmla="*/ 55688 w 766414"/>
              <a:gd name="connsiteY15" fmla="*/ 141149 h 686856"/>
              <a:gd name="connsiteX16" fmla="*/ 92510 w 766414"/>
              <a:gd name="connsiteY16" fmla="*/ 116601 h 686856"/>
              <a:gd name="connsiteX17" fmla="*/ 104783 w 766414"/>
              <a:gd name="connsiteY17" fmla="*/ 98191 h 686856"/>
              <a:gd name="connsiteX18" fmla="*/ 160016 w 766414"/>
              <a:gd name="connsiteY18" fmla="*/ 67506 h 686856"/>
              <a:gd name="connsiteX19" fmla="*/ 184563 w 766414"/>
              <a:gd name="connsiteY19" fmla="*/ 49095 h 686856"/>
              <a:gd name="connsiteX20" fmla="*/ 239795 w 766414"/>
              <a:gd name="connsiteY20" fmla="*/ 36821 h 686856"/>
              <a:gd name="connsiteX21" fmla="*/ 258206 w 766414"/>
              <a:gd name="connsiteY21" fmla="*/ 18411 h 686856"/>
              <a:gd name="connsiteX22" fmla="*/ 319575 w 766414"/>
              <a:gd name="connsiteY22" fmla="*/ 0 h 686856"/>
              <a:gd name="connsiteX23" fmla="*/ 712338 w 766414"/>
              <a:gd name="connsiteY23" fmla="*/ 6137 h 686856"/>
              <a:gd name="connsiteX24" fmla="*/ 718475 w 766414"/>
              <a:gd name="connsiteY24" fmla="*/ 24548 h 686856"/>
              <a:gd name="connsiteX25" fmla="*/ 736885 w 766414"/>
              <a:gd name="connsiteY25" fmla="*/ 36821 h 686856"/>
              <a:gd name="connsiteX26" fmla="*/ 755296 w 766414"/>
              <a:gd name="connsiteY26" fmla="*/ 61369 h 686856"/>
              <a:gd name="connsiteX27" fmla="*/ 761433 w 766414"/>
              <a:gd name="connsiteY27" fmla="*/ 92054 h 686856"/>
              <a:gd name="connsiteX28" fmla="*/ 743022 w 766414"/>
              <a:gd name="connsiteY28" fmla="*/ 294572 h 686856"/>
              <a:gd name="connsiteX29" fmla="*/ 736885 w 766414"/>
              <a:gd name="connsiteY29" fmla="*/ 312982 h 686856"/>
              <a:gd name="connsiteX30" fmla="*/ 730748 w 766414"/>
              <a:gd name="connsiteY30" fmla="*/ 337530 h 686856"/>
              <a:gd name="connsiteX31" fmla="*/ 718475 w 766414"/>
              <a:gd name="connsiteY31" fmla="*/ 355941 h 686856"/>
              <a:gd name="connsiteX32" fmla="*/ 693927 w 766414"/>
              <a:gd name="connsiteY32" fmla="*/ 362078 h 686856"/>
              <a:gd name="connsiteX33" fmla="*/ 687790 w 766414"/>
              <a:gd name="connsiteY33" fmla="*/ 386625 h 686856"/>
              <a:gd name="connsiteX34" fmla="*/ 650969 w 766414"/>
              <a:gd name="connsiteY34" fmla="*/ 417310 h 686856"/>
              <a:gd name="connsiteX35" fmla="*/ 638695 w 766414"/>
              <a:gd name="connsiteY35" fmla="*/ 435721 h 686856"/>
              <a:gd name="connsiteX36" fmla="*/ 595736 w 766414"/>
              <a:gd name="connsiteY36" fmla="*/ 681197 h 68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66414" h="686856">
                <a:moveTo>
                  <a:pt x="595736" y="681197"/>
                </a:moveTo>
                <a:cubicBezTo>
                  <a:pt x="553800" y="708813"/>
                  <a:pt x="456725" y="627769"/>
                  <a:pt x="387081" y="601417"/>
                </a:cubicBezTo>
                <a:cubicBezTo>
                  <a:pt x="381031" y="599128"/>
                  <a:pt x="374457" y="598173"/>
                  <a:pt x="368671" y="595280"/>
                </a:cubicBezTo>
                <a:cubicBezTo>
                  <a:pt x="321088" y="571489"/>
                  <a:pt x="378123" y="592295"/>
                  <a:pt x="331849" y="576870"/>
                </a:cubicBezTo>
                <a:cubicBezTo>
                  <a:pt x="323666" y="570733"/>
                  <a:pt x="316449" y="563033"/>
                  <a:pt x="307301" y="558459"/>
                </a:cubicBezTo>
                <a:cubicBezTo>
                  <a:pt x="286537" y="548077"/>
                  <a:pt x="262242" y="544537"/>
                  <a:pt x="239795" y="540048"/>
                </a:cubicBezTo>
                <a:cubicBezTo>
                  <a:pt x="231613" y="535957"/>
                  <a:pt x="223657" y="531378"/>
                  <a:pt x="215248" y="527774"/>
                </a:cubicBezTo>
                <a:cubicBezTo>
                  <a:pt x="199216" y="520903"/>
                  <a:pt x="189578" y="520688"/>
                  <a:pt x="172289" y="515501"/>
                </a:cubicBezTo>
                <a:cubicBezTo>
                  <a:pt x="159897" y="511783"/>
                  <a:pt x="135468" y="503227"/>
                  <a:pt x="135468" y="503227"/>
                </a:cubicBezTo>
                <a:cubicBezTo>
                  <a:pt x="133422" y="497090"/>
                  <a:pt x="134301" y="488957"/>
                  <a:pt x="129331" y="484816"/>
                </a:cubicBezTo>
                <a:cubicBezTo>
                  <a:pt x="120868" y="477764"/>
                  <a:pt x="108499" y="477469"/>
                  <a:pt x="98646" y="472542"/>
                </a:cubicBezTo>
                <a:cubicBezTo>
                  <a:pt x="92049" y="469244"/>
                  <a:pt x="86373" y="464359"/>
                  <a:pt x="80236" y="460268"/>
                </a:cubicBezTo>
                <a:cubicBezTo>
                  <a:pt x="35811" y="393634"/>
                  <a:pt x="102160" y="488038"/>
                  <a:pt x="49551" y="429584"/>
                </a:cubicBezTo>
                <a:cubicBezTo>
                  <a:pt x="31875" y="409944"/>
                  <a:pt x="15578" y="384762"/>
                  <a:pt x="456" y="362078"/>
                </a:cubicBezTo>
                <a:cubicBezTo>
                  <a:pt x="2502" y="294572"/>
                  <a:pt x="-4818" y="226126"/>
                  <a:pt x="6593" y="159560"/>
                </a:cubicBezTo>
                <a:cubicBezTo>
                  <a:pt x="7581" y="153796"/>
                  <a:pt x="47792" y="145536"/>
                  <a:pt x="55688" y="141149"/>
                </a:cubicBezTo>
                <a:cubicBezTo>
                  <a:pt x="68583" y="133985"/>
                  <a:pt x="92510" y="116601"/>
                  <a:pt x="92510" y="116601"/>
                </a:cubicBezTo>
                <a:cubicBezTo>
                  <a:pt x="96601" y="110464"/>
                  <a:pt x="99183" y="102991"/>
                  <a:pt x="104783" y="98191"/>
                </a:cubicBezTo>
                <a:cubicBezTo>
                  <a:pt x="125360" y="80554"/>
                  <a:pt x="138568" y="80911"/>
                  <a:pt x="160016" y="67506"/>
                </a:cubicBezTo>
                <a:cubicBezTo>
                  <a:pt x="168689" y="62085"/>
                  <a:pt x="175415" y="53669"/>
                  <a:pt x="184563" y="49095"/>
                </a:cubicBezTo>
                <a:cubicBezTo>
                  <a:pt x="190340" y="46206"/>
                  <a:pt x="236567" y="37467"/>
                  <a:pt x="239795" y="36821"/>
                </a:cubicBezTo>
                <a:cubicBezTo>
                  <a:pt x="245932" y="30684"/>
                  <a:pt x="250619" y="22626"/>
                  <a:pt x="258206" y="18411"/>
                </a:cubicBezTo>
                <a:cubicBezTo>
                  <a:pt x="270430" y="11620"/>
                  <a:pt x="303728" y="3962"/>
                  <a:pt x="319575" y="0"/>
                </a:cubicBezTo>
                <a:lnTo>
                  <a:pt x="712338" y="6137"/>
                </a:lnTo>
                <a:cubicBezTo>
                  <a:pt x="718795" y="6534"/>
                  <a:pt x="714434" y="19497"/>
                  <a:pt x="718475" y="24548"/>
                </a:cubicBezTo>
                <a:cubicBezTo>
                  <a:pt x="723082" y="30307"/>
                  <a:pt x="730748" y="32730"/>
                  <a:pt x="736885" y="36821"/>
                </a:cubicBezTo>
                <a:cubicBezTo>
                  <a:pt x="743022" y="45004"/>
                  <a:pt x="751142" y="52022"/>
                  <a:pt x="755296" y="61369"/>
                </a:cubicBezTo>
                <a:cubicBezTo>
                  <a:pt x="759532" y="70901"/>
                  <a:pt x="761433" y="81623"/>
                  <a:pt x="761433" y="92054"/>
                </a:cubicBezTo>
                <a:cubicBezTo>
                  <a:pt x="761433" y="348057"/>
                  <a:pt x="780848" y="206314"/>
                  <a:pt x="743022" y="294572"/>
                </a:cubicBezTo>
                <a:cubicBezTo>
                  <a:pt x="740474" y="300518"/>
                  <a:pt x="738662" y="306762"/>
                  <a:pt x="736885" y="312982"/>
                </a:cubicBezTo>
                <a:cubicBezTo>
                  <a:pt x="734568" y="321092"/>
                  <a:pt x="734070" y="329777"/>
                  <a:pt x="730748" y="337530"/>
                </a:cubicBezTo>
                <a:cubicBezTo>
                  <a:pt x="727843" y="344309"/>
                  <a:pt x="724612" y="351850"/>
                  <a:pt x="718475" y="355941"/>
                </a:cubicBezTo>
                <a:cubicBezTo>
                  <a:pt x="711457" y="360620"/>
                  <a:pt x="702110" y="360032"/>
                  <a:pt x="693927" y="362078"/>
                </a:cubicBezTo>
                <a:cubicBezTo>
                  <a:pt x="691881" y="370260"/>
                  <a:pt x="691975" y="379302"/>
                  <a:pt x="687790" y="386625"/>
                </a:cubicBezTo>
                <a:cubicBezTo>
                  <a:pt x="680521" y="399346"/>
                  <a:pt x="662700" y="409489"/>
                  <a:pt x="650969" y="417310"/>
                </a:cubicBezTo>
                <a:cubicBezTo>
                  <a:pt x="646878" y="423447"/>
                  <a:pt x="641994" y="429124"/>
                  <a:pt x="638695" y="435721"/>
                </a:cubicBezTo>
                <a:cubicBezTo>
                  <a:pt x="598310" y="516489"/>
                  <a:pt x="637672" y="653581"/>
                  <a:pt x="595736" y="68119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28AC985-4513-40D9-BF17-071242A3A497}"/>
              </a:ext>
            </a:extLst>
          </p:cNvPr>
          <p:cNvGrpSpPr/>
          <p:nvPr/>
        </p:nvGrpSpPr>
        <p:grpSpPr>
          <a:xfrm>
            <a:off x="4289653" y="3464977"/>
            <a:ext cx="7345932" cy="1163090"/>
            <a:chOff x="4289653" y="3464977"/>
            <a:chExt cx="7345932" cy="11630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6DBD509-BD92-4F29-A5C0-F20402941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2757" y="3464977"/>
              <a:ext cx="6222828" cy="1163090"/>
            </a:xfrm>
            <a:prstGeom prst="rect">
              <a:avLst/>
            </a:prstGeom>
          </p:spPr>
        </p:pic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09E1E4BA-0A90-4B17-B451-709F15F8E61C}"/>
                </a:ext>
              </a:extLst>
            </p:cNvPr>
            <p:cNvSpPr/>
            <p:nvPr/>
          </p:nvSpPr>
          <p:spPr bwMode="auto">
            <a:xfrm>
              <a:off x="4289653" y="3995129"/>
              <a:ext cx="1000366" cy="208655"/>
            </a:xfrm>
            <a:prstGeom prst="right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469900" marR="0" indent="-469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Char char="o"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3C348A9-0F97-48EF-8C2F-F706890583EA}"/>
              </a:ext>
            </a:extLst>
          </p:cNvPr>
          <p:cNvGrpSpPr/>
          <p:nvPr/>
        </p:nvGrpSpPr>
        <p:grpSpPr>
          <a:xfrm>
            <a:off x="5336232" y="4772396"/>
            <a:ext cx="6299353" cy="1213213"/>
            <a:chOff x="5336232" y="4772396"/>
            <a:chExt cx="6299353" cy="121321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680F97A-C07E-4874-A48D-153272994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6232" y="5444391"/>
              <a:ext cx="6299353" cy="541218"/>
            </a:xfrm>
            <a:prstGeom prst="rect">
              <a:avLst/>
            </a:prstGeom>
          </p:spPr>
        </p:pic>
        <p:sp>
          <p:nvSpPr>
            <p:cNvPr id="10" name="箭头: 直角上 9">
              <a:extLst>
                <a:ext uri="{FF2B5EF4-FFF2-40B4-BE49-F238E27FC236}">
                  <a16:creationId xmlns:a16="http://schemas.microsoft.com/office/drawing/2014/main" id="{46340935-44D3-4B3F-9F38-D2D39F38F876}"/>
                </a:ext>
              </a:extLst>
            </p:cNvPr>
            <p:cNvSpPr/>
            <p:nvPr/>
          </p:nvSpPr>
          <p:spPr bwMode="auto">
            <a:xfrm flipV="1">
              <a:off x="6039447" y="4772396"/>
              <a:ext cx="2374260" cy="644922"/>
            </a:xfrm>
            <a:prstGeom prst="bentUpArrow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469900" marR="0" indent="-469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Char char="o"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2000" y="106574"/>
            <a:ext cx="10668000" cy="762000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Model-free Control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55650" y="1143000"/>
            <a:ext cx="10918197" cy="487680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dirty="0"/>
              <a:t>Greedy in the Limit with Inﬁnite Exploration (GLIE)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dirty="0"/>
              <a:t>policy evaluation</a:t>
            </a:r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r>
              <a:rPr lang="en-US" altLang="zh-CN" dirty="0"/>
              <a:t>Policy improvement</a:t>
            </a:r>
          </a:p>
          <a:p>
            <a:pPr>
              <a:buFont typeface="Wingdings" panose="05000000000000000000" charset="0"/>
              <a:buChar char="Ø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36</a:t>
            </a:fld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DBD509-BD92-4F29-A5C0-F2040294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38" y="2025399"/>
            <a:ext cx="6105517" cy="85920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511BF4E-021F-4E91-BBA4-A6A4D7FC7830}"/>
              </a:ext>
            </a:extLst>
          </p:cNvPr>
          <p:cNvGrpSpPr/>
          <p:nvPr/>
        </p:nvGrpSpPr>
        <p:grpSpPr>
          <a:xfrm>
            <a:off x="1818407" y="2929592"/>
            <a:ext cx="6533960" cy="671320"/>
            <a:chOff x="3244549" y="3019398"/>
            <a:chExt cx="6533960" cy="67132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655609A-DF78-4923-A7F5-AFFA0E5F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549" y="3043013"/>
              <a:ext cx="2219341" cy="64770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8F0F139-BF90-4345-827C-4C32BD6B3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8916" y="3019398"/>
              <a:ext cx="4119593" cy="666755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700B50-A471-491B-988C-1D95D0251DA4}"/>
              </a:ext>
            </a:extLst>
          </p:cNvPr>
          <p:cNvGrpSpPr/>
          <p:nvPr/>
        </p:nvGrpSpPr>
        <p:grpSpPr>
          <a:xfrm>
            <a:off x="8509065" y="1572495"/>
            <a:ext cx="3578845" cy="4216339"/>
            <a:chOff x="8509065" y="1572495"/>
            <a:chExt cx="3578845" cy="421633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57965C1-F443-46AD-B953-D616FA14D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3593" y="4078455"/>
              <a:ext cx="2009790" cy="38576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0266E96-B30A-436C-A2C3-2E972513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09065" y="4964951"/>
              <a:ext cx="3578845" cy="82388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E20230B-F0A3-400C-BBAA-93136E4D2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49568" y="1572495"/>
              <a:ext cx="3248049" cy="2076465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BC188BA-CB14-4BE4-BA50-66121D6EE05A}"/>
              </a:ext>
            </a:extLst>
          </p:cNvPr>
          <p:cNvGrpSpPr/>
          <p:nvPr/>
        </p:nvGrpSpPr>
        <p:grpSpPr>
          <a:xfrm>
            <a:off x="1585558" y="4135299"/>
            <a:ext cx="4707012" cy="1354371"/>
            <a:chOff x="1585558" y="4135299"/>
            <a:chExt cx="4707012" cy="135437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93FA190-F2CC-4459-B820-28C9AC429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3131" y="4829591"/>
              <a:ext cx="4422869" cy="6600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CC55331-A121-42CB-8180-4B07BCCDD3C3}"/>
                    </a:ext>
                  </a:extLst>
                </p:cNvPr>
                <p:cNvSpPr txBox="1"/>
                <p:nvPr/>
              </p:nvSpPr>
              <p:spPr>
                <a:xfrm>
                  <a:off x="1585558" y="4135299"/>
                  <a:ext cx="47070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𝑔𝑟𝑒𝑒𝑑𝑦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dirty="0"/>
                    <a:t>：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CC55331-A121-42CB-8180-4B07BCCDD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5558" y="4135299"/>
                  <a:ext cx="4707012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040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2000" y="106574"/>
            <a:ext cx="10668000" cy="762000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Model-free Control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55650" y="1143000"/>
            <a:ext cx="10918197" cy="487680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dirty="0"/>
              <a:t>SARSA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dirty="0"/>
              <a:t>Policy evaluation</a:t>
            </a:r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r>
              <a:rPr lang="en-US" altLang="zh-CN" dirty="0"/>
              <a:t>Policy improvement</a:t>
            </a:r>
          </a:p>
          <a:p>
            <a:pPr lvl="3">
              <a:buFont typeface="Wingdings" panose="05000000000000000000" charset="0"/>
              <a:buChar char="Ø"/>
            </a:pPr>
            <a:endParaRPr lang="en-US" altLang="zh-CN" dirty="0"/>
          </a:p>
          <a:p>
            <a:pPr lvl="2">
              <a:buFont typeface="Wingdings" panose="05000000000000000000" charset="0"/>
              <a:buChar char="Ø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37</a:t>
            </a:fld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DBD509-BD92-4F29-A5C0-F2040294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13" y="2093632"/>
            <a:ext cx="5418524" cy="8620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1DDCB4-A994-4011-BAC2-5B29919F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341" y="4259874"/>
            <a:ext cx="3847653" cy="8968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F9519D-E336-4955-A3F1-24C37E7D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591" y="4019539"/>
            <a:ext cx="3248049" cy="20764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7D3782-D45E-4028-8C01-926C55419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341" y="3075260"/>
            <a:ext cx="5925818" cy="4607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4562D4-EF72-4249-8700-0E2D895A9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282" y="1093620"/>
            <a:ext cx="1254361" cy="2486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8">
                <a:extLst>
                  <a:ext uri="{FF2B5EF4-FFF2-40B4-BE49-F238E27FC236}">
                    <a16:creationId xmlns:a16="http://schemas.microsoft.com/office/drawing/2014/main" id="{773851C3-2D47-4270-B61F-DFF0A5FD3DFA}"/>
                  </a:ext>
                </a:extLst>
              </p:cNvPr>
              <p:cNvSpPr txBox="1"/>
              <p:nvPr/>
            </p:nvSpPr>
            <p:spPr>
              <a:xfrm>
                <a:off x="9194274" y="1218001"/>
                <a:ext cx="2453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𝑔𝑟𝑒𝑒𝑑𝑦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0" name="文本框 18">
                <a:extLst>
                  <a:ext uri="{FF2B5EF4-FFF2-40B4-BE49-F238E27FC236}">
                    <a16:creationId xmlns:a16="http://schemas.microsoft.com/office/drawing/2014/main" id="{773851C3-2D47-4270-B61F-DFF0A5FD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274" y="1218001"/>
                <a:ext cx="2453916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18">
                <a:extLst>
                  <a:ext uri="{FF2B5EF4-FFF2-40B4-BE49-F238E27FC236}">
                    <a16:creationId xmlns:a16="http://schemas.microsoft.com/office/drawing/2014/main" id="{B3C85D63-F9F9-482C-A1C6-0BD23392C459}"/>
                  </a:ext>
                </a:extLst>
              </p:cNvPr>
              <p:cNvSpPr txBox="1"/>
              <p:nvPr/>
            </p:nvSpPr>
            <p:spPr>
              <a:xfrm>
                <a:off x="9194274" y="3204547"/>
                <a:ext cx="234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𝑔𝑟𝑒𝑒𝑑𝑦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18">
                <a:extLst>
                  <a:ext uri="{FF2B5EF4-FFF2-40B4-BE49-F238E27FC236}">
                    <a16:creationId xmlns:a16="http://schemas.microsoft.com/office/drawing/2014/main" id="{B3C85D63-F9F9-482C-A1C6-0BD23392C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274" y="3204547"/>
                <a:ext cx="2346120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8419AD1-034F-4C91-A26D-8A6D686D21EC}"/>
              </a:ext>
            </a:extLst>
          </p:cNvPr>
          <p:cNvSpPr/>
          <p:nvPr/>
        </p:nvSpPr>
        <p:spPr bwMode="auto">
          <a:xfrm>
            <a:off x="5507644" y="2411529"/>
            <a:ext cx="408340" cy="491231"/>
          </a:xfrm>
          <a:custGeom>
            <a:avLst/>
            <a:gdLst>
              <a:gd name="connsiteX0" fmla="*/ 113768 w 408340"/>
              <a:gd name="connsiteY0" fmla="*/ 491231 h 491231"/>
              <a:gd name="connsiteX1" fmla="*/ 144453 w 408340"/>
              <a:gd name="connsiteY1" fmla="*/ 485094 h 491231"/>
              <a:gd name="connsiteX2" fmla="*/ 340834 w 408340"/>
              <a:gd name="connsiteY2" fmla="*/ 466683 h 491231"/>
              <a:gd name="connsiteX3" fmla="*/ 353108 w 408340"/>
              <a:gd name="connsiteY3" fmla="*/ 448272 h 491231"/>
              <a:gd name="connsiteX4" fmla="*/ 359245 w 408340"/>
              <a:gd name="connsiteY4" fmla="*/ 429862 h 491231"/>
              <a:gd name="connsiteX5" fmla="*/ 377655 w 408340"/>
              <a:gd name="connsiteY5" fmla="*/ 417588 h 491231"/>
              <a:gd name="connsiteX6" fmla="*/ 389929 w 408340"/>
              <a:gd name="connsiteY6" fmla="*/ 399177 h 491231"/>
              <a:gd name="connsiteX7" fmla="*/ 402203 w 408340"/>
              <a:gd name="connsiteY7" fmla="*/ 350082 h 491231"/>
              <a:gd name="connsiteX8" fmla="*/ 408340 w 408340"/>
              <a:gd name="connsiteY8" fmla="*/ 325534 h 491231"/>
              <a:gd name="connsiteX9" fmla="*/ 402203 w 408340"/>
              <a:gd name="connsiteY9" fmla="*/ 153701 h 491231"/>
              <a:gd name="connsiteX10" fmla="*/ 377655 w 408340"/>
              <a:gd name="connsiteY10" fmla="*/ 123016 h 491231"/>
              <a:gd name="connsiteX11" fmla="*/ 334697 w 408340"/>
              <a:gd name="connsiteY11" fmla="*/ 80058 h 491231"/>
              <a:gd name="connsiteX12" fmla="*/ 322423 w 408340"/>
              <a:gd name="connsiteY12" fmla="*/ 61647 h 491231"/>
              <a:gd name="connsiteX13" fmla="*/ 273328 w 408340"/>
              <a:gd name="connsiteY13" fmla="*/ 43236 h 491231"/>
              <a:gd name="connsiteX14" fmla="*/ 224233 w 408340"/>
              <a:gd name="connsiteY14" fmla="*/ 24825 h 491231"/>
              <a:gd name="connsiteX15" fmla="*/ 193548 w 408340"/>
              <a:gd name="connsiteY15" fmla="*/ 18688 h 491231"/>
              <a:gd name="connsiteX16" fmla="*/ 21714 w 408340"/>
              <a:gd name="connsiteY16" fmla="*/ 24825 h 491231"/>
              <a:gd name="connsiteX17" fmla="*/ 27851 w 408340"/>
              <a:gd name="connsiteY17" fmla="*/ 429862 h 491231"/>
              <a:gd name="connsiteX18" fmla="*/ 33988 w 408340"/>
              <a:gd name="connsiteY18" fmla="*/ 460546 h 491231"/>
              <a:gd name="connsiteX19" fmla="*/ 40125 w 408340"/>
              <a:gd name="connsiteY19" fmla="*/ 478957 h 49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08340" h="491231">
                <a:moveTo>
                  <a:pt x="113768" y="491231"/>
                </a:moveTo>
                <a:cubicBezTo>
                  <a:pt x="123996" y="489185"/>
                  <a:pt x="134040" y="485707"/>
                  <a:pt x="144453" y="485094"/>
                </a:cubicBezTo>
                <a:cubicBezTo>
                  <a:pt x="337216" y="473755"/>
                  <a:pt x="272111" y="512498"/>
                  <a:pt x="340834" y="466683"/>
                </a:cubicBezTo>
                <a:cubicBezTo>
                  <a:pt x="344925" y="460546"/>
                  <a:pt x="349809" y="454869"/>
                  <a:pt x="353108" y="448272"/>
                </a:cubicBezTo>
                <a:cubicBezTo>
                  <a:pt x="356001" y="442486"/>
                  <a:pt x="355204" y="434913"/>
                  <a:pt x="359245" y="429862"/>
                </a:cubicBezTo>
                <a:cubicBezTo>
                  <a:pt x="363852" y="424103"/>
                  <a:pt x="371518" y="421679"/>
                  <a:pt x="377655" y="417588"/>
                </a:cubicBezTo>
                <a:cubicBezTo>
                  <a:pt x="381746" y="411451"/>
                  <a:pt x="386630" y="405774"/>
                  <a:pt x="389929" y="399177"/>
                </a:cubicBezTo>
                <a:cubicBezTo>
                  <a:pt x="396509" y="386018"/>
                  <a:pt x="399402" y="362686"/>
                  <a:pt x="402203" y="350082"/>
                </a:cubicBezTo>
                <a:cubicBezTo>
                  <a:pt x="404033" y="341848"/>
                  <a:pt x="406294" y="333717"/>
                  <a:pt x="408340" y="325534"/>
                </a:cubicBezTo>
                <a:cubicBezTo>
                  <a:pt x="406294" y="268256"/>
                  <a:pt x="405893" y="210896"/>
                  <a:pt x="402203" y="153701"/>
                </a:cubicBezTo>
                <a:cubicBezTo>
                  <a:pt x="400651" y="129649"/>
                  <a:pt x="393561" y="137331"/>
                  <a:pt x="377655" y="123016"/>
                </a:cubicBezTo>
                <a:cubicBezTo>
                  <a:pt x="362603" y="109469"/>
                  <a:pt x="345930" y="96908"/>
                  <a:pt x="334697" y="80058"/>
                </a:cubicBezTo>
                <a:cubicBezTo>
                  <a:pt x="330606" y="73921"/>
                  <a:pt x="327638" y="66862"/>
                  <a:pt x="322423" y="61647"/>
                </a:cubicBezTo>
                <a:cubicBezTo>
                  <a:pt x="305586" y="44810"/>
                  <a:pt x="296746" y="49091"/>
                  <a:pt x="273328" y="43236"/>
                </a:cubicBezTo>
                <a:cubicBezTo>
                  <a:pt x="249471" y="37272"/>
                  <a:pt x="252401" y="33276"/>
                  <a:pt x="224233" y="24825"/>
                </a:cubicBezTo>
                <a:cubicBezTo>
                  <a:pt x="214242" y="21828"/>
                  <a:pt x="203776" y="20734"/>
                  <a:pt x="193548" y="18688"/>
                </a:cubicBezTo>
                <a:cubicBezTo>
                  <a:pt x="136270" y="20734"/>
                  <a:pt x="43137" y="-28335"/>
                  <a:pt x="21714" y="24825"/>
                </a:cubicBezTo>
                <a:cubicBezTo>
                  <a:pt x="-28756" y="150066"/>
                  <a:pt x="24049" y="294888"/>
                  <a:pt x="27851" y="429862"/>
                </a:cubicBezTo>
                <a:cubicBezTo>
                  <a:pt x="28145" y="440288"/>
                  <a:pt x="31458" y="450427"/>
                  <a:pt x="33988" y="460546"/>
                </a:cubicBezTo>
                <a:cubicBezTo>
                  <a:pt x="35557" y="466822"/>
                  <a:pt x="40125" y="478957"/>
                  <a:pt x="40125" y="47895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744EA84-7254-4C0F-A51B-D9535D3481ED}"/>
              </a:ext>
            </a:extLst>
          </p:cNvPr>
          <p:cNvSpPr/>
          <p:nvPr/>
        </p:nvSpPr>
        <p:spPr bwMode="auto">
          <a:xfrm>
            <a:off x="4424714" y="2915034"/>
            <a:ext cx="2233836" cy="586535"/>
          </a:xfrm>
          <a:custGeom>
            <a:avLst/>
            <a:gdLst>
              <a:gd name="connsiteX0" fmla="*/ 2233836 w 2233836"/>
              <a:gd name="connsiteY0" fmla="*/ 533911 h 586535"/>
              <a:gd name="connsiteX1" fmla="*/ 2203152 w 2233836"/>
              <a:gd name="connsiteY1" fmla="*/ 540048 h 586535"/>
              <a:gd name="connsiteX2" fmla="*/ 2006771 w 2233836"/>
              <a:gd name="connsiteY2" fmla="*/ 552322 h 586535"/>
              <a:gd name="connsiteX3" fmla="*/ 1343984 w 2233836"/>
              <a:gd name="connsiteY3" fmla="*/ 540048 h 586535"/>
              <a:gd name="connsiteX4" fmla="*/ 460269 w 2233836"/>
              <a:gd name="connsiteY4" fmla="*/ 552322 h 586535"/>
              <a:gd name="connsiteX5" fmla="*/ 30685 w 2233836"/>
              <a:gd name="connsiteY5" fmla="*/ 558459 h 586535"/>
              <a:gd name="connsiteX6" fmla="*/ 6137 w 2233836"/>
              <a:gd name="connsiteY6" fmla="*/ 521637 h 586535"/>
              <a:gd name="connsiteX7" fmla="*/ 0 w 2233836"/>
              <a:gd name="connsiteY7" fmla="*/ 503226 h 586535"/>
              <a:gd name="connsiteX8" fmla="*/ 6137 w 2233836"/>
              <a:gd name="connsiteY8" fmla="*/ 263887 h 586535"/>
              <a:gd name="connsiteX9" fmla="*/ 18411 w 2233836"/>
              <a:gd name="connsiteY9" fmla="*/ 245476 h 586535"/>
              <a:gd name="connsiteX10" fmla="*/ 36822 w 2233836"/>
              <a:gd name="connsiteY10" fmla="*/ 239339 h 586535"/>
              <a:gd name="connsiteX11" fmla="*/ 61369 w 2233836"/>
              <a:gd name="connsiteY11" fmla="*/ 208655 h 586535"/>
              <a:gd name="connsiteX12" fmla="*/ 98191 w 2233836"/>
              <a:gd name="connsiteY12" fmla="*/ 196381 h 586535"/>
              <a:gd name="connsiteX13" fmla="*/ 141149 w 2233836"/>
              <a:gd name="connsiteY13" fmla="*/ 184107 h 586535"/>
              <a:gd name="connsiteX14" fmla="*/ 227066 w 2233836"/>
              <a:gd name="connsiteY14" fmla="*/ 159559 h 586535"/>
              <a:gd name="connsiteX15" fmla="*/ 325256 w 2233836"/>
              <a:gd name="connsiteY15" fmla="*/ 128875 h 586535"/>
              <a:gd name="connsiteX16" fmla="*/ 460269 w 2233836"/>
              <a:gd name="connsiteY16" fmla="*/ 122738 h 586535"/>
              <a:gd name="connsiteX17" fmla="*/ 656650 w 2233836"/>
              <a:gd name="connsiteY17" fmla="*/ 79779 h 586535"/>
              <a:gd name="connsiteX18" fmla="*/ 693471 w 2233836"/>
              <a:gd name="connsiteY18" fmla="*/ 67506 h 586535"/>
              <a:gd name="connsiteX19" fmla="*/ 748703 w 2233836"/>
              <a:gd name="connsiteY19" fmla="*/ 61369 h 586535"/>
              <a:gd name="connsiteX20" fmla="*/ 865305 w 2233836"/>
              <a:gd name="connsiteY20" fmla="*/ 42958 h 586535"/>
              <a:gd name="connsiteX21" fmla="*/ 920537 w 2233836"/>
              <a:gd name="connsiteY21" fmla="*/ 36821 h 586535"/>
              <a:gd name="connsiteX22" fmla="*/ 981906 w 2233836"/>
              <a:gd name="connsiteY22" fmla="*/ 24547 h 586535"/>
              <a:gd name="connsiteX23" fmla="*/ 1000317 w 2233836"/>
              <a:gd name="connsiteY23" fmla="*/ 18410 h 586535"/>
              <a:gd name="connsiteX24" fmla="*/ 1123055 w 2233836"/>
              <a:gd name="connsiteY24" fmla="*/ 0 h 586535"/>
              <a:gd name="connsiteX25" fmla="*/ 1902443 w 2233836"/>
              <a:gd name="connsiteY25" fmla="*/ 12273 h 586535"/>
              <a:gd name="connsiteX26" fmla="*/ 1976086 w 2233836"/>
              <a:gd name="connsiteY26" fmla="*/ 30684 h 586535"/>
              <a:gd name="connsiteX27" fmla="*/ 1982223 w 2233836"/>
              <a:gd name="connsiteY27" fmla="*/ 49095 h 586535"/>
              <a:gd name="connsiteX28" fmla="*/ 2019044 w 2233836"/>
              <a:gd name="connsiteY28" fmla="*/ 55232 h 586535"/>
              <a:gd name="connsiteX29" fmla="*/ 2049729 w 2233836"/>
              <a:gd name="connsiteY29" fmla="*/ 67506 h 586535"/>
              <a:gd name="connsiteX30" fmla="*/ 2074277 w 2233836"/>
              <a:gd name="connsiteY30" fmla="*/ 73643 h 586535"/>
              <a:gd name="connsiteX31" fmla="*/ 2092687 w 2233836"/>
              <a:gd name="connsiteY31" fmla="*/ 92053 h 586535"/>
              <a:gd name="connsiteX32" fmla="*/ 2141783 w 2233836"/>
              <a:gd name="connsiteY32" fmla="*/ 116601 h 586535"/>
              <a:gd name="connsiteX33" fmla="*/ 2178604 w 2233836"/>
              <a:gd name="connsiteY33" fmla="*/ 153422 h 586535"/>
              <a:gd name="connsiteX34" fmla="*/ 2184741 w 2233836"/>
              <a:gd name="connsiteY34" fmla="*/ 177970 h 586535"/>
              <a:gd name="connsiteX35" fmla="*/ 2197015 w 2233836"/>
              <a:gd name="connsiteY35" fmla="*/ 196381 h 586535"/>
              <a:gd name="connsiteX36" fmla="*/ 2215426 w 2233836"/>
              <a:gd name="connsiteY36" fmla="*/ 227065 h 586535"/>
              <a:gd name="connsiteX37" fmla="*/ 2197015 w 2233836"/>
              <a:gd name="connsiteY37" fmla="*/ 374351 h 586535"/>
              <a:gd name="connsiteX38" fmla="*/ 2184741 w 2233836"/>
              <a:gd name="connsiteY38" fmla="*/ 405036 h 586535"/>
              <a:gd name="connsiteX39" fmla="*/ 2166330 w 2233836"/>
              <a:gd name="connsiteY39" fmla="*/ 472542 h 586535"/>
              <a:gd name="connsiteX40" fmla="*/ 2154056 w 2233836"/>
              <a:gd name="connsiteY40" fmla="*/ 503226 h 586535"/>
              <a:gd name="connsiteX41" fmla="*/ 2154056 w 2233836"/>
              <a:gd name="connsiteY41" fmla="*/ 564596 h 58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33836" h="586535">
                <a:moveTo>
                  <a:pt x="2233836" y="533911"/>
                </a:moveTo>
                <a:cubicBezTo>
                  <a:pt x="2223608" y="535957"/>
                  <a:pt x="2213511" y="538829"/>
                  <a:pt x="2203152" y="540048"/>
                </a:cubicBezTo>
                <a:cubicBezTo>
                  <a:pt x="2146749" y="546684"/>
                  <a:pt x="2057554" y="549783"/>
                  <a:pt x="2006771" y="552322"/>
                </a:cubicBezTo>
                <a:lnTo>
                  <a:pt x="1343984" y="540048"/>
                </a:lnTo>
                <a:lnTo>
                  <a:pt x="460269" y="552322"/>
                </a:lnTo>
                <a:cubicBezTo>
                  <a:pt x="293591" y="597778"/>
                  <a:pt x="326319" y="596000"/>
                  <a:pt x="30685" y="558459"/>
                </a:cubicBezTo>
                <a:cubicBezTo>
                  <a:pt x="16051" y="556601"/>
                  <a:pt x="10802" y="535632"/>
                  <a:pt x="6137" y="521637"/>
                </a:cubicBezTo>
                <a:lnTo>
                  <a:pt x="0" y="503226"/>
                </a:lnTo>
                <a:cubicBezTo>
                  <a:pt x="2046" y="423446"/>
                  <a:pt x="451" y="343490"/>
                  <a:pt x="6137" y="263887"/>
                </a:cubicBezTo>
                <a:cubicBezTo>
                  <a:pt x="6663" y="256530"/>
                  <a:pt x="12652" y="250084"/>
                  <a:pt x="18411" y="245476"/>
                </a:cubicBezTo>
                <a:cubicBezTo>
                  <a:pt x="23462" y="241435"/>
                  <a:pt x="30685" y="241385"/>
                  <a:pt x="36822" y="239339"/>
                </a:cubicBezTo>
                <a:cubicBezTo>
                  <a:pt x="45004" y="229111"/>
                  <a:pt x="50639" y="216166"/>
                  <a:pt x="61369" y="208655"/>
                </a:cubicBezTo>
                <a:cubicBezTo>
                  <a:pt x="71968" y="201236"/>
                  <a:pt x="85639" y="199519"/>
                  <a:pt x="98191" y="196381"/>
                </a:cubicBezTo>
                <a:cubicBezTo>
                  <a:pt x="129014" y="188675"/>
                  <a:pt x="114737" y="192911"/>
                  <a:pt x="141149" y="184107"/>
                </a:cubicBezTo>
                <a:cubicBezTo>
                  <a:pt x="187681" y="149208"/>
                  <a:pt x="144390" y="175061"/>
                  <a:pt x="227066" y="159559"/>
                </a:cubicBezTo>
                <a:cubicBezTo>
                  <a:pt x="292236" y="147339"/>
                  <a:pt x="238143" y="139764"/>
                  <a:pt x="325256" y="128875"/>
                </a:cubicBezTo>
                <a:cubicBezTo>
                  <a:pt x="369959" y="123287"/>
                  <a:pt x="415265" y="124784"/>
                  <a:pt x="460269" y="122738"/>
                </a:cubicBezTo>
                <a:cubicBezTo>
                  <a:pt x="522028" y="111509"/>
                  <a:pt x="600510" y="98491"/>
                  <a:pt x="656650" y="79779"/>
                </a:cubicBezTo>
                <a:cubicBezTo>
                  <a:pt x="668924" y="75688"/>
                  <a:pt x="680785" y="70043"/>
                  <a:pt x="693471" y="67506"/>
                </a:cubicBezTo>
                <a:cubicBezTo>
                  <a:pt x="711635" y="63873"/>
                  <a:pt x="730365" y="63989"/>
                  <a:pt x="748703" y="61369"/>
                </a:cubicBezTo>
                <a:cubicBezTo>
                  <a:pt x="787656" y="55804"/>
                  <a:pt x="826352" y="48523"/>
                  <a:pt x="865305" y="42958"/>
                </a:cubicBezTo>
                <a:cubicBezTo>
                  <a:pt x="883643" y="40338"/>
                  <a:pt x="902240" y="39710"/>
                  <a:pt x="920537" y="36821"/>
                </a:cubicBezTo>
                <a:cubicBezTo>
                  <a:pt x="941143" y="33567"/>
                  <a:pt x="961579" y="29238"/>
                  <a:pt x="981906" y="24547"/>
                </a:cubicBezTo>
                <a:cubicBezTo>
                  <a:pt x="988209" y="23092"/>
                  <a:pt x="993944" y="19518"/>
                  <a:pt x="1000317" y="18410"/>
                </a:cubicBezTo>
                <a:cubicBezTo>
                  <a:pt x="1041076" y="11322"/>
                  <a:pt x="1082142" y="6137"/>
                  <a:pt x="1123055" y="0"/>
                </a:cubicBezTo>
                <a:lnTo>
                  <a:pt x="1902443" y="12273"/>
                </a:lnTo>
                <a:cubicBezTo>
                  <a:pt x="1939122" y="13094"/>
                  <a:pt x="1945059" y="18273"/>
                  <a:pt x="1976086" y="30684"/>
                </a:cubicBezTo>
                <a:cubicBezTo>
                  <a:pt x="1978132" y="36821"/>
                  <a:pt x="1976606" y="45885"/>
                  <a:pt x="1982223" y="49095"/>
                </a:cubicBezTo>
                <a:cubicBezTo>
                  <a:pt x="1993026" y="55269"/>
                  <a:pt x="2007039" y="51958"/>
                  <a:pt x="2019044" y="55232"/>
                </a:cubicBezTo>
                <a:cubicBezTo>
                  <a:pt x="2029672" y="58131"/>
                  <a:pt x="2039278" y="64022"/>
                  <a:pt x="2049729" y="67506"/>
                </a:cubicBezTo>
                <a:cubicBezTo>
                  <a:pt x="2057731" y="70173"/>
                  <a:pt x="2066094" y="71597"/>
                  <a:pt x="2074277" y="73643"/>
                </a:cubicBezTo>
                <a:cubicBezTo>
                  <a:pt x="2080414" y="79780"/>
                  <a:pt x="2085152" y="87747"/>
                  <a:pt x="2092687" y="92053"/>
                </a:cubicBezTo>
                <a:cubicBezTo>
                  <a:pt x="2149097" y="124286"/>
                  <a:pt x="2083883" y="64491"/>
                  <a:pt x="2141783" y="116601"/>
                </a:cubicBezTo>
                <a:cubicBezTo>
                  <a:pt x="2154685" y="128213"/>
                  <a:pt x="2178604" y="153422"/>
                  <a:pt x="2178604" y="153422"/>
                </a:cubicBezTo>
                <a:cubicBezTo>
                  <a:pt x="2180650" y="161605"/>
                  <a:pt x="2181418" y="170217"/>
                  <a:pt x="2184741" y="177970"/>
                </a:cubicBezTo>
                <a:cubicBezTo>
                  <a:pt x="2187646" y="184749"/>
                  <a:pt x="2193106" y="190126"/>
                  <a:pt x="2197015" y="196381"/>
                </a:cubicBezTo>
                <a:cubicBezTo>
                  <a:pt x="2203337" y="206496"/>
                  <a:pt x="2209289" y="216837"/>
                  <a:pt x="2215426" y="227065"/>
                </a:cubicBezTo>
                <a:cubicBezTo>
                  <a:pt x="2209289" y="276160"/>
                  <a:pt x="2205422" y="325593"/>
                  <a:pt x="2197015" y="374351"/>
                </a:cubicBezTo>
                <a:cubicBezTo>
                  <a:pt x="2195143" y="385207"/>
                  <a:pt x="2188506" y="394683"/>
                  <a:pt x="2184741" y="405036"/>
                </a:cubicBezTo>
                <a:cubicBezTo>
                  <a:pt x="2145100" y="514047"/>
                  <a:pt x="2194409" y="378946"/>
                  <a:pt x="2166330" y="472542"/>
                </a:cubicBezTo>
                <a:cubicBezTo>
                  <a:pt x="2163165" y="483093"/>
                  <a:pt x="2155512" y="492307"/>
                  <a:pt x="2154056" y="503226"/>
                </a:cubicBezTo>
                <a:cubicBezTo>
                  <a:pt x="2151352" y="523503"/>
                  <a:pt x="2154056" y="544139"/>
                  <a:pt x="2154056" y="56459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1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2000" y="106574"/>
            <a:ext cx="10668000" cy="762000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Model-free Control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55650" y="1143000"/>
            <a:ext cx="10918197" cy="487680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dirty="0"/>
              <a:t>Q-learning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dirty="0"/>
              <a:t>Policy evaluation</a:t>
            </a:r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r>
              <a:rPr lang="en-US" altLang="zh-CN" dirty="0"/>
              <a:t>Policy improvement</a:t>
            </a:r>
          </a:p>
          <a:p>
            <a:pPr lvl="3">
              <a:buFont typeface="Wingdings" panose="05000000000000000000" charset="0"/>
              <a:buChar char="Ø"/>
            </a:pPr>
            <a:endParaRPr lang="en-US" altLang="zh-CN" dirty="0"/>
          </a:p>
          <a:p>
            <a:pPr lvl="2">
              <a:buFont typeface="Wingdings" panose="05000000000000000000" charset="0"/>
              <a:buChar char="Ø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38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1DDCB4-A994-4011-BAC2-5B29919F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73" y="3874343"/>
            <a:ext cx="4422869" cy="6600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AE6D2C-04F6-41EA-A830-E5FF106B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26" y="1963687"/>
            <a:ext cx="5925818" cy="4607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1A26164-617B-468A-80B2-097955BB2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31" y="3581400"/>
            <a:ext cx="1295409" cy="2486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18">
                <a:extLst>
                  <a:ext uri="{FF2B5EF4-FFF2-40B4-BE49-F238E27FC236}">
                    <a16:creationId xmlns:a16="http://schemas.microsoft.com/office/drawing/2014/main" id="{E3CFFB32-C5B0-4B15-A4E5-4A79A4ECB3B0}"/>
                  </a:ext>
                </a:extLst>
              </p:cNvPr>
              <p:cNvSpPr txBox="1"/>
              <p:nvPr/>
            </p:nvSpPr>
            <p:spPr>
              <a:xfrm>
                <a:off x="7309745" y="3705781"/>
                <a:ext cx="2534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𝑔𝑟𝑒𝑒𝑑𝑦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文本框 18">
                <a:extLst>
                  <a:ext uri="{FF2B5EF4-FFF2-40B4-BE49-F238E27FC236}">
                    <a16:creationId xmlns:a16="http://schemas.microsoft.com/office/drawing/2014/main" id="{E3CFFB32-C5B0-4B15-A4E5-4A79A4ECB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745" y="3705781"/>
                <a:ext cx="2534218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18">
                <a:extLst>
                  <a:ext uri="{FF2B5EF4-FFF2-40B4-BE49-F238E27FC236}">
                    <a16:creationId xmlns:a16="http://schemas.microsoft.com/office/drawing/2014/main" id="{259EADB1-4E35-42B9-B1C0-DBC30211C673}"/>
                  </a:ext>
                </a:extLst>
              </p:cNvPr>
              <p:cNvSpPr txBox="1"/>
              <p:nvPr/>
            </p:nvSpPr>
            <p:spPr>
              <a:xfrm>
                <a:off x="7309745" y="5694287"/>
                <a:ext cx="2422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𝑔𝑟𝑒𝑒𝑑𝑦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18">
                <a:extLst>
                  <a:ext uri="{FF2B5EF4-FFF2-40B4-BE49-F238E27FC236}">
                    <a16:creationId xmlns:a16="http://schemas.microsoft.com/office/drawing/2014/main" id="{259EADB1-4E35-42B9-B1C0-DBC30211C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745" y="5694287"/>
                <a:ext cx="2422894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右弧形 4">
            <a:extLst>
              <a:ext uri="{FF2B5EF4-FFF2-40B4-BE49-F238E27FC236}">
                <a16:creationId xmlns:a16="http://schemas.microsoft.com/office/drawing/2014/main" id="{6F5E036B-556B-4C8D-AE3B-A708BEB58C66}"/>
              </a:ext>
            </a:extLst>
          </p:cNvPr>
          <p:cNvSpPr/>
          <p:nvPr/>
        </p:nvSpPr>
        <p:spPr bwMode="auto">
          <a:xfrm>
            <a:off x="9804345" y="2111098"/>
            <a:ext cx="204960" cy="687334"/>
          </a:xfrm>
          <a:prstGeom prst="curved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ED85A62-3D82-4EBB-8B9A-21BFF45FC3A7}"/>
              </a:ext>
            </a:extLst>
          </p:cNvPr>
          <p:cNvSpPr/>
          <p:nvPr/>
        </p:nvSpPr>
        <p:spPr bwMode="auto">
          <a:xfrm>
            <a:off x="7109943" y="1847211"/>
            <a:ext cx="1285610" cy="694174"/>
          </a:xfrm>
          <a:custGeom>
            <a:avLst/>
            <a:gdLst>
              <a:gd name="connsiteX0" fmla="*/ 217531 w 1285610"/>
              <a:gd name="connsiteY0" fmla="*/ 552322 h 694174"/>
              <a:gd name="connsiteX1" fmla="*/ 186846 w 1285610"/>
              <a:gd name="connsiteY1" fmla="*/ 540048 h 694174"/>
              <a:gd name="connsiteX2" fmla="*/ 162299 w 1285610"/>
              <a:gd name="connsiteY2" fmla="*/ 527774 h 694174"/>
              <a:gd name="connsiteX3" fmla="*/ 94793 w 1285610"/>
              <a:gd name="connsiteY3" fmla="*/ 509363 h 694174"/>
              <a:gd name="connsiteX4" fmla="*/ 76382 w 1285610"/>
              <a:gd name="connsiteY4" fmla="*/ 497090 h 694174"/>
              <a:gd name="connsiteX5" fmla="*/ 51834 w 1285610"/>
              <a:gd name="connsiteY5" fmla="*/ 484816 h 694174"/>
              <a:gd name="connsiteX6" fmla="*/ 33423 w 1285610"/>
              <a:gd name="connsiteY6" fmla="*/ 466405 h 694174"/>
              <a:gd name="connsiteX7" fmla="*/ 8876 w 1285610"/>
              <a:gd name="connsiteY7" fmla="*/ 447994 h 694174"/>
              <a:gd name="connsiteX8" fmla="*/ 8876 w 1285610"/>
              <a:gd name="connsiteY8" fmla="*/ 312982 h 694174"/>
              <a:gd name="connsiteX9" fmla="*/ 21150 w 1285610"/>
              <a:gd name="connsiteY9" fmla="*/ 288435 h 694174"/>
              <a:gd name="connsiteX10" fmla="*/ 45697 w 1285610"/>
              <a:gd name="connsiteY10" fmla="*/ 263887 h 694174"/>
              <a:gd name="connsiteX11" fmla="*/ 51834 w 1285610"/>
              <a:gd name="connsiteY11" fmla="*/ 245476 h 694174"/>
              <a:gd name="connsiteX12" fmla="*/ 88656 w 1285610"/>
              <a:gd name="connsiteY12" fmla="*/ 196381 h 694174"/>
              <a:gd name="connsiteX13" fmla="*/ 119340 w 1285610"/>
              <a:gd name="connsiteY13" fmla="*/ 147286 h 694174"/>
              <a:gd name="connsiteX14" fmla="*/ 156162 w 1285610"/>
              <a:gd name="connsiteY14" fmla="*/ 104327 h 694174"/>
              <a:gd name="connsiteX15" fmla="*/ 168436 w 1285610"/>
              <a:gd name="connsiteY15" fmla="*/ 85917 h 694174"/>
              <a:gd name="connsiteX16" fmla="*/ 205257 w 1285610"/>
              <a:gd name="connsiteY16" fmla="*/ 67506 h 694174"/>
              <a:gd name="connsiteX17" fmla="*/ 229805 w 1285610"/>
              <a:gd name="connsiteY17" fmla="*/ 49095 h 694174"/>
              <a:gd name="connsiteX18" fmla="*/ 248215 w 1285610"/>
              <a:gd name="connsiteY18" fmla="*/ 42958 h 694174"/>
              <a:gd name="connsiteX19" fmla="*/ 370954 w 1285610"/>
              <a:gd name="connsiteY19" fmla="*/ 24547 h 694174"/>
              <a:gd name="connsiteX20" fmla="*/ 438460 w 1285610"/>
              <a:gd name="connsiteY20" fmla="*/ 18410 h 694174"/>
              <a:gd name="connsiteX21" fmla="*/ 524376 w 1285610"/>
              <a:gd name="connsiteY21" fmla="*/ 0 h 694174"/>
              <a:gd name="connsiteX22" fmla="*/ 757579 w 1285610"/>
              <a:gd name="connsiteY22" fmla="*/ 6137 h 694174"/>
              <a:gd name="connsiteX23" fmla="*/ 775990 w 1285610"/>
              <a:gd name="connsiteY23" fmla="*/ 12274 h 694174"/>
              <a:gd name="connsiteX24" fmla="*/ 818948 w 1285610"/>
              <a:gd name="connsiteY24" fmla="*/ 18410 h 694174"/>
              <a:gd name="connsiteX25" fmla="*/ 843496 w 1285610"/>
              <a:gd name="connsiteY25" fmla="*/ 30684 h 694174"/>
              <a:gd name="connsiteX26" fmla="*/ 898728 w 1285610"/>
              <a:gd name="connsiteY26" fmla="*/ 61369 h 694174"/>
              <a:gd name="connsiteX27" fmla="*/ 953960 w 1285610"/>
              <a:gd name="connsiteY27" fmla="*/ 79780 h 694174"/>
              <a:gd name="connsiteX28" fmla="*/ 972371 w 1285610"/>
              <a:gd name="connsiteY28" fmla="*/ 85917 h 694174"/>
              <a:gd name="connsiteX29" fmla="*/ 990782 w 1285610"/>
              <a:gd name="connsiteY29" fmla="*/ 92053 h 694174"/>
              <a:gd name="connsiteX30" fmla="*/ 1033740 w 1285610"/>
              <a:gd name="connsiteY30" fmla="*/ 98190 h 694174"/>
              <a:gd name="connsiteX31" fmla="*/ 1064425 w 1285610"/>
              <a:gd name="connsiteY31" fmla="*/ 110464 h 694174"/>
              <a:gd name="connsiteX32" fmla="*/ 1082836 w 1285610"/>
              <a:gd name="connsiteY32" fmla="*/ 116601 h 694174"/>
              <a:gd name="connsiteX33" fmla="*/ 1125794 w 1285610"/>
              <a:gd name="connsiteY33" fmla="*/ 135012 h 694174"/>
              <a:gd name="connsiteX34" fmla="*/ 1150342 w 1285610"/>
              <a:gd name="connsiteY34" fmla="*/ 159559 h 694174"/>
              <a:gd name="connsiteX35" fmla="*/ 1168752 w 1285610"/>
              <a:gd name="connsiteY35" fmla="*/ 165696 h 694174"/>
              <a:gd name="connsiteX36" fmla="*/ 1181026 w 1285610"/>
              <a:gd name="connsiteY36" fmla="*/ 184107 h 694174"/>
              <a:gd name="connsiteX37" fmla="*/ 1217848 w 1285610"/>
              <a:gd name="connsiteY37" fmla="*/ 214792 h 694174"/>
              <a:gd name="connsiteX38" fmla="*/ 1260806 w 1285610"/>
              <a:gd name="connsiteY38" fmla="*/ 276161 h 694174"/>
              <a:gd name="connsiteX39" fmla="*/ 1266943 w 1285610"/>
              <a:gd name="connsiteY39" fmla="*/ 300708 h 694174"/>
              <a:gd name="connsiteX40" fmla="*/ 1285354 w 1285610"/>
              <a:gd name="connsiteY40" fmla="*/ 362078 h 694174"/>
              <a:gd name="connsiteX41" fmla="*/ 1273080 w 1285610"/>
              <a:gd name="connsiteY41" fmla="*/ 497090 h 694174"/>
              <a:gd name="connsiteX42" fmla="*/ 1254669 w 1285610"/>
              <a:gd name="connsiteY42" fmla="*/ 509363 h 694174"/>
              <a:gd name="connsiteX43" fmla="*/ 1199437 w 1285610"/>
              <a:gd name="connsiteY43" fmla="*/ 540048 h 694174"/>
              <a:gd name="connsiteX44" fmla="*/ 1156478 w 1285610"/>
              <a:gd name="connsiteY44" fmla="*/ 570733 h 694174"/>
              <a:gd name="connsiteX45" fmla="*/ 1138068 w 1285610"/>
              <a:gd name="connsiteY45" fmla="*/ 576870 h 694174"/>
              <a:gd name="connsiteX46" fmla="*/ 1046014 w 1285610"/>
              <a:gd name="connsiteY46" fmla="*/ 619828 h 694174"/>
              <a:gd name="connsiteX47" fmla="*/ 1015329 w 1285610"/>
              <a:gd name="connsiteY47" fmla="*/ 625965 h 694174"/>
              <a:gd name="connsiteX48" fmla="*/ 996919 w 1285610"/>
              <a:gd name="connsiteY48" fmla="*/ 644376 h 694174"/>
              <a:gd name="connsiteX49" fmla="*/ 855770 w 1285610"/>
              <a:gd name="connsiteY49" fmla="*/ 668923 h 694174"/>
              <a:gd name="connsiteX50" fmla="*/ 794401 w 1285610"/>
              <a:gd name="connsiteY50" fmla="*/ 675060 h 694174"/>
              <a:gd name="connsiteX51" fmla="*/ 708484 w 1285610"/>
              <a:gd name="connsiteY51" fmla="*/ 693471 h 694174"/>
              <a:gd name="connsiteX52" fmla="*/ 407775 w 1285610"/>
              <a:gd name="connsiteY52" fmla="*/ 681197 h 694174"/>
              <a:gd name="connsiteX53" fmla="*/ 309585 w 1285610"/>
              <a:gd name="connsiteY53" fmla="*/ 668923 h 694174"/>
              <a:gd name="connsiteX54" fmla="*/ 285037 w 1285610"/>
              <a:gd name="connsiteY54" fmla="*/ 650512 h 694174"/>
              <a:gd name="connsiteX55" fmla="*/ 217531 w 1285610"/>
              <a:gd name="connsiteY55" fmla="*/ 638239 h 694174"/>
              <a:gd name="connsiteX56" fmla="*/ 162299 w 1285610"/>
              <a:gd name="connsiteY56" fmla="*/ 595280 h 694174"/>
              <a:gd name="connsiteX57" fmla="*/ 143888 w 1285610"/>
              <a:gd name="connsiteY57" fmla="*/ 576870 h 694174"/>
              <a:gd name="connsiteX58" fmla="*/ 125477 w 1285610"/>
              <a:gd name="connsiteY58" fmla="*/ 533911 h 694174"/>
              <a:gd name="connsiteX59" fmla="*/ 113203 w 1285610"/>
              <a:gd name="connsiteY59" fmla="*/ 497090 h 694174"/>
              <a:gd name="connsiteX60" fmla="*/ 107066 w 1285610"/>
              <a:gd name="connsiteY60" fmla="*/ 460268 h 69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85610" h="694174">
                <a:moveTo>
                  <a:pt x="217531" y="552322"/>
                </a:moveTo>
                <a:cubicBezTo>
                  <a:pt x="207303" y="548231"/>
                  <a:pt x="196913" y="544522"/>
                  <a:pt x="186846" y="540048"/>
                </a:cubicBezTo>
                <a:cubicBezTo>
                  <a:pt x="178486" y="536333"/>
                  <a:pt x="170793" y="531172"/>
                  <a:pt x="162299" y="527774"/>
                </a:cubicBezTo>
                <a:cubicBezTo>
                  <a:pt x="131156" y="515316"/>
                  <a:pt x="125608" y="515526"/>
                  <a:pt x="94793" y="509363"/>
                </a:cubicBezTo>
                <a:cubicBezTo>
                  <a:pt x="88656" y="505272"/>
                  <a:pt x="82786" y="500749"/>
                  <a:pt x="76382" y="497090"/>
                </a:cubicBezTo>
                <a:cubicBezTo>
                  <a:pt x="68439" y="492551"/>
                  <a:pt x="59278" y="490133"/>
                  <a:pt x="51834" y="484816"/>
                </a:cubicBezTo>
                <a:cubicBezTo>
                  <a:pt x="44772" y="479771"/>
                  <a:pt x="40013" y="472053"/>
                  <a:pt x="33423" y="466405"/>
                </a:cubicBezTo>
                <a:cubicBezTo>
                  <a:pt x="25657" y="459749"/>
                  <a:pt x="17058" y="454131"/>
                  <a:pt x="8876" y="447994"/>
                </a:cubicBezTo>
                <a:cubicBezTo>
                  <a:pt x="-2409" y="391571"/>
                  <a:pt x="-3498" y="399600"/>
                  <a:pt x="8876" y="312982"/>
                </a:cubicBezTo>
                <a:cubicBezTo>
                  <a:pt x="10170" y="303926"/>
                  <a:pt x="15661" y="295754"/>
                  <a:pt x="21150" y="288435"/>
                </a:cubicBezTo>
                <a:cubicBezTo>
                  <a:pt x="28093" y="279178"/>
                  <a:pt x="37515" y="272070"/>
                  <a:pt x="45697" y="263887"/>
                </a:cubicBezTo>
                <a:cubicBezTo>
                  <a:pt x="47743" y="257750"/>
                  <a:pt x="48941" y="251262"/>
                  <a:pt x="51834" y="245476"/>
                </a:cubicBezTo>
                <a:cubicBezTo>
                  <a:pt x="58346" y="232453"/>
                  <a:pt x="82639" y="203903"/>
                  <a:pt x="88656" y="196381"/>
                </a:cubicBezTo>
                <a:cubicBezTo>
                  <a:pt x="113653" y="133884"/>
                  <a:pt x="85654" y="192200"/>
                  <a:pt x="119340" y="147286"/>
                </a:cubicBezTo>
                <a:cubicBezTo>
                  <a:pt x="152650" y="102874"/>
                  <a:pt x="120960" y="127795"/>
                  <a:pt x="156162" y="104327"/>
                </a:cubicBezTo>
                <a:cubicBezTo>
                  <a:pt x="160253" y="98190"/>
                  <a:pt x="163221" y="91132"/>
                  <a:pt x="168436" y="85917"/>
                </a:cubicBezTo>
                <a:cubicBezTo>
                  <a:pt x="180333" y="74020"/>
                  <a:pt x="190282" y="72498"/>
                  <a:pt x="205257" y="67506"/>
                </a:cubicBezTo>
                <a:cubicBezTo>
                  <a:pt x="213440" y="61369"/>
                  <a:pt x="220924" y="54170"/>
                  <a:pt x="229805" y="49095"/>
                </a:cubicBezTo>
                <a:cubicBezTo>
                  <a:pt x="235421" y="45886"/>
                  <a:pt x="241842" y="44066"/>
                  <a:pt x="248215" y="42958"/>
                </a:cubicBezTo>
                <a:cubicBezTo>
                  <a:pt x="288974" y="35869"/>
                  <a:pt x="329753" y="28293"/>
                  <a:pt x="370954" y="24547"/>
                </a:cubicBezTo>
                <a:cubicBezTo>
                  <a:pt x="393456" y="22501"/>
                  <a:pt x="416020" y="21050"/>
                  <a:pt x="438460" y="18410"/>
                </a:cubicBezTo>
                <a:cubicBezTo>
                  <a:pt x="472128" y="14449"/>
                  <a:pt x="490041" y="8584"/>
                  <a:pt x="524376" y="0"/>
                </a:cubicBezTo>
                <a:cubicBezTo>
                  <a:pt x="602110" y="2046"/>
                  <a:pt x="679910" y="2348"/>
                  <a:pt x="757579" y="6137"/>
                </a:cubicBezTo>
                <a:cubicBezTo>
                  <a:pt x="764040" y="6452"/>
                  <a:pt x="769647" y="11005"/>
                  <a:pt x="775990" y="12274"/>
                </a:cubicBezTo>
                <a:cubicBezTo>
                  <a:pt x="790174" y="15111"/>
                  <a:pt x="804629" y="16365"/>
                  <a:pt x="818948" y="18410"/>
                </a:cubicBezTo>
                <a:cubicBezTo>
                  <a:pt x="827131" y="22501"/>
                  <a:pt x="835499" y="26241"/>
                  <a:pt x="843496" y="30684"/>
                </a:cubicBezTo>
                <a:cubicBezTo>
                  <a:pt x="861053" y="40438"/>
                  <a:pt x="879596" y="54011"/>
                  <a:pt x="898728" y="61369"/>
                </a:cubicBezTo>
                <a:cubicBezTo>
                  <a:pt x="916841" y="68336"/>
                  <a:pt x="935549" y="73643"/>
                  <a:pt x="953960" y="79780"/>
                </a:cubicBezTo>
                <a:lnTo>
                  <a:pt x="972371" y="85917"/>
                </a:lnTo>
                <a:cubicBezTo>
                  <a:pt x="978508" y="87962"/>
                  <a:pt x="984378" y="91138"/>
                  <a:pt x="990782" y="92053"/>
                </a:cubicBezTo>
                <a:lnTo>
                  <a:pt x="1033740" y="98190"/>
                </a:lnTo>
                <a:cubicBezTo>
                  <a:pt x="1043968" y="102281"/>
                  <a:pt x="1054110" y="106596"/>
                  <a:pt x="1064425" y="110464"/>
                </a:cubicBezTo>
                <a:cubicBezTo>
                  <a:pt x="1070482" y="112735"/>
                  <a:pt x="1076890" y="114053"/>
                  <a:pt x="1082836" y="116601"/>
                </a:cubicBezTo>
                <a:cubicBezTo>
                  <a:pt x="1135920" y="139352"/>
                  <a:pt x="1082617" y="120620"/>
                  <a:pt x="1125794" y="135012"/>
                </a:cubicBezTo>
                <a:cubicBezTo>
                  <a:pt x="1133977" y="143194"/>
                  <a:pt x="1140926" y="152833"/>
                  <a:pt x="1150342" y="159559"/>
                </a:cubicBezTo>
                <a:cubicBezTo>
                  <a:pt x="1155606" y="163319"/>
                  <a:pt x="1163701" y="161655"/>
                  <a:pt x="1168752" y="165696"/>
                </a:cubicBezTo>
                <a:cubicBezTo>
                  <a:pt x="1174511" y="170304"/>
                  <a:pt x="1176304" y="178441"/>
                  <a:pt x="1181026" y="184107"/>
                </a:cubicBezTo>
                <a:cubicBezTo>
                  <a:pt x="1195793" y="201827"/>
                  <a:pt x="1199745" y="202723"/>
                  <a:pt x="1217848" y="214792"/>
                </a:cubicBezTo>
                <a:cubicBezTo>
                  <a:pt x="1248069" y="260124"/>
                  <a:pt x="1233544" y="239812"/>
                  <a:pt x="1260806" y="276161"/>
                </a:cubicBezTo>
                <a:cubicBezTo>
                  <a:pt x="1262852" y="284343"/>
                  <a:pt x="1264626" y="292598"/>
                  <a:pt x="1266943" y="300708"/>
                </a:cubicBezTo>
                <a:cubicBezTo>
                  <a:pt x="1272810" y="321244"/>
                  <a:pt x="1284687" y="340731"/>
                  <a:pt x="1285354" y="362078"/>
                </a:cubicBezTo>
                <a:cubicBezTo>
                  <a:pt x="1286766" y="407246"/>
                  <a:pt x="1282297" y="452850"/>
                  <a:pt x="1273080" y="497090"/>
                </a:cubicBezTo>
                <a:cubicBezTo>
                  <a:pt x="1271576" y="504311"/>
                  <a:pt x="1260335" y="504641"/>
                  <a:pt x="1254669" y="509363"/>
                </a:cubicBezTo>
                <a:cubicBezTo>
                  <a:pt x="1198214" y="556407"/>
                  <a:pt x="1287566" y="495984"/>
                  <a:pt x="1199437" y="540048"/>
                </a:cubicBezTo>
                <a:cubicBezTo>
                  <a:pt x="1114683" y="582425"/>
                  <a:pt x="1231110" y="520977"/>
                  <a:pt x="1156478" y="570733"/>
                </a:cubicBezTo>
                <a:cubicBezTo>
                  <a:pt x="1151096" y="574321"/>
                  <a:pt x="1143941" y="574159"/>
                  <a:pt x="1138068" y="576870"/>
                </a:cubicBezTo>
                <a:cubicBezTo>
                  <a:pt x="1116619" y="586769"/>
                  <a:pt x="1073959" y="611444"/>
                  <a:pt x="1046014" y="619828"/>
                </a:cubicBezTo>
                <a:cubicBezTo>
                  <a:pt x="1036023" y="622825"/>
                  <a:pt x="1025557" y="623919"/>
                  <a:pt x="1015329" y="625965"/>
                </a:cubicBezTo>
                <a:cubicBezTo>
                  <a:pt x="1009192" y="632102"/>
                  <a:pt x="1004682" y="640495"/>
                  <a:pt x="996919" y="644376"/>
                </a:cubicBezTo>
                <a:cubicBezTo>
                  <a:pt x="945406" y="670132"/>
                  <a:pt x="915242" y="663967"/>
                  <a:pt x="855770" y="668923"/>
                </a:cubicBezTo>
                <a:cubicBezTo>
                  <a:pt x="835283" y="670630"/>
                  <a:pt x="814857" y="673014"/>
                  <a:pt x="794401" y="675060"/>
                </a:cubicBezTo>
                <a:cubicBezTo>
                  <a:pt x="761037" y="697303"/>
                  <a:pt x="771552" y="694522"/>
                  <a:pt x="708484" y="693471"/>
                </a:cubicBezTo>
                <a:cubicBezTo>
                  <a:pt x="608178" y="691799"/>
                  <a:pt x="508011" y="685288"/>
                  <a:pt x="407775" y="681197"/>
                </a:cubicBezTo>
                <a:cubicBezTo>
                  <a:pt x="406796" y="681088"/>
                  <a:pt x="317291" y="671725"/>
                  <a:pt x="309585" y="668923"/>
                </a:cubicBezTo>
                <a:cubicBezTo>
                  <a:pt x="299972" y="665427"/>
                  <a:pt x="293918" y="655587"/>
                  <a:pt x="285037" y="650512"/>
                </a:cubicBezTo>
                <a:cubicBezTo>
                  <a:pt x="269147" y="641432"/>
                  <a:pt x="226727" y="639389"/>
                  <a:pt x="217531" y="638239"/>
                </a:cubicBezTo>
                <a:cubicBezTo>
                  <a:pt x="182652" y="626613"/>
                  <a:pt x="203696" y="636677"/>
                  <a:pt x="162299" y="595280"/>
                </a:cubicBezTo>
                <a:lnTo>
                  <a:pt x="143888" y="576870"/>
                </a:lnTo>
                <a:cubicBezTo>
                  <a:pt x="127654" y="511936"/>
                  <a:pt x="149694" y="588399"/>
                  <a:pt x="125477" y="533911"/>
                </a:cubicBezTo>
                <a:cubicBezTo>
                  <a:pt x="120222" y="522088"/>
                  <a:pt x="117294" y="509364"/>
                  <a:pt x="113203" y="497090"/>
                </a:cubicBezTo>
                <a:lnTo>
                  <a:pt x="107066" y="46026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515A350-ADA8-4275-ACDB-1B27D68B2D0D}"/>
              </a:ext>
            </a:extLst>
          </p:cNvPr>
          <p:cNvGrpSpPr/>
          <p:nvPr/>
        </p:nvGrpSpPr>
        <p:grpSpPr>
          <a:xfrm>
            <a:off x="3794026" y="2559093"/>
            <a:ext cx="6010319" cy="491942"/>
            <a:chOff x="3794026" y="2559093"/>
            <a:chExt cx="6010319" cy="49194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A0BA261-5CBE-40A4-88B2-264158B29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94026" y="2570735"/>
              <a:ext cx="6010319" cy="476253"/>
            </a:xfrm>
            <a:prstGeom prst="rect">
              <a:avLst/>
            </a:prstGeom>
          </p:spPr>
        </p:pic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58D6BCA-06E0-4DE3-82E6-3D9D33DB29C2}"/>
                </a:ext>
              </a:extLst>
            </p:cNvPr>
            <p:cNvSpPr/>
            <p:nvPr/>
          </p:nvSpPr>
          <p:spPr bwMode="auto">
            <a:xfrm>
              <a:off x="7112682" y="2559093"/>
              <a:ext cx="1521954" cy="491942"/>
            </a:xfrm>
            <a:custGeom>
              <a:avLst/>
              <a:gdLst>
                <a:gd name="connsiteX0" fmla="*/ 1472859 w 1521954"/>
                <a:gd name="connsiteY0" fmla="*/ 405036 h 491942"/>
                <a:gd name="connsiteX1" fmla="*/ 1386942 w 1521954"/>
                <a:gd name="connsiteY1" fmla="*/ 417310 h 491942"/>
                <a:gd name="connsiteX2" fmla="*/ 1251930 w 1521954"/>
                <a:gd name="connsiteY2" fmla="*/ 423447 h 491942"/>
                <a:gd name="connsiteX3" fmla="*/ 1098507 w 1521954"/>
                <a:gd name="connsiteY3" fmla="*/ 454131 h 491942"/>
                <a:gd name="connsiteX4" fmla="*/ 920537 w 1521954"/>
                <a:gd name="connsiteY4" fmla="*/ 460268 h 491942"/>
                <a:gd name="connsiteX5" fmla="*/ 840757 w 1521954"/>
                <a:gd name="connsiteY5" fmla="*/ 472542 h 491942"/>
                <a:gd name="connsiteX6" fmla="*/ 803935 w 1521954"/>
                <a:gd name="connsiteY6" fmla="*/ 490953 h 491942"/>
                <a:gd name="connsiteX7" fmla="*/ 435721 w 1521954"/>
                <a:gd name="connsiteY7" fmla="*/ 484816 h 491942"/>
                <a:gd name="connsiteX8" fmla="*/ 417310 w 1521954"/>
                <a:gd name="connsiteY8" fmla="*/ 478679 h 491942"/>
                <a:gd name="connsiteX9" fmla="*/ 374352 w 1521954"/>
                <a:gd name="connsiteY9" fmla="*/ 472542 h 491942"/>
                <a:gd name="connsiteX10" fmla="*/ 331393 w 1521954"/>
                <a:gd name="connsiteY10" fmla="*/ 454131 h 491942"/>
                <a:gd name="connsiteX11" fmla="*/ 270024 w 1521954"/>
                <a:gd name="connsiteY11" fmla="*/ 435720 h 491942"/>
                <a:gd name="connsiteX12" fmla="*/ 251613 w 1521954"/>
                <a:gd name="connsiteY12" fmla="*/ 429584 h 491942"/>
                <a:gd name="connsiteX13" fmla="*/ 239339 w 1521954"/>
                <a:gd name="connsiteY13" fmla="*/ 411173 h 491942"/>
                <a:gd name="connsiteX14" fmla="*/ 208655 w 1521954"/>
                <a:gd name="connsiteY14" fmla="*/ 405036 h 491942"/>
                <a:gd name="connsiteX15" fmla="*/ 171833 w 1521954"/>
                <a:gd name="connsiteY15" fmla="*/ 392762 h 491942"/>
                <a:gd name="connsiteX16" fmla="*/ 141149 w 1521954"/>
                <a:gd name="connsiteY16" fmla="*/ 386625 h 491942"/>
                <a:gd name="connsiteX17" fmla="*/ 42958 w 1521954"/>
                <a:gd name="connsiteY17" fmla="*/ 355941 h 491942"/>
                <a:gd name="connsiteX18" fmla="*/ 6137 w 1521954"/>
                <a:gd name="connsiteY18" fmla="*/ 325256 h 491942"/>
                <a:gd name="connsiteX19" fmla="*/ 0 w 1521954"/>
                <a:gd name="connsiteY19" fmla="*/ 306845 h 491942"/>
                <a:gd name="connsiteX20" fmla="*/ 6137 w 1521954"/>
                <a:gd name="connsiteY20" fmla="*/ 220928 h 491942"/>
                <a:gd name="connsiteX21" fmla="*/ 12274 w 1521954"/>
                <a:gd name="connsiteY21" fmla="*/ 196381 h 491942"/>
                <a:gd name="connsiteX22" fmla="*/ 36821 w 1521954"/>
                <a:gd name="connsiteY22" fmla="*/ 159559 h 491942"/>
                <a:gd name="connsiteX23" fmla="*/ 42958 w 1521954"/>
                <a:gd name="connsiteY23" fmla="*/ 135012 h 491942"/>
                <a:gd name="connsiteX24" fmla="*/ 61369 w 1521954"/>
                <a:gd name="connsiteY24" fmla="*/ 116601 h 491942"/>
                <a:gd name="connsiteX25" fmla="*/ 73643 w 1521954"/>
                <a:gd name="connsiteY25" fmla="*/ 98190 h 491942"/>
                <a:gd name="connsiteX26" fmla="*/ 116601 w 1521954"/>
                <a:gd name="connsiteY26" fmla="*/ 73643 h 491942"/>
                <a:gd name="connsiteX27" fmla="*/ 153423 w 1521954"/>
                <a:gd name="connsiteY27" fmla="*/ 42958 h 491942"/>
                <a:gd name="connsiteX28" fmla="*/ 171833 w 1521954"/>
                <a:gd name="connsiteY28" fmla="*/ 24547 h 491942"/>
                <a:gd name="connsiteX29" fmla="*/ 190244 w 1521954"/>
                <a:gd name="connsiteY29" fmla="*/ 18410 h 491942"/>
                <a:gd name="connsiteX30" fmla="*/ 435721 w 1521954"/>
                <a:gd name="connsiteY30" fmla="*/ 0 h 491942"/>
                <a:gd name="connsiteX31" fmla="*/ 1368531 w 1521954"/>
                <a:gd name="connsiteY31" fmla="*/ 6137 h 491942"/>
                <a:gd name="connsiteX32" fmla="*/ 1386942 w 1521954"/>
                <a:gd name="connsiteY32" fmla="*/ 12273 h 491942"/>
                <a:gd name="connsiteX33" fmla="*/ 1411490 w 1521954"/>
                <a:gd name="connsiteY33" fmla="*/ 18410 h 491942"/>
                <a:gd name="connsiteX34" fmla="*/ 1429901 w 1521954"/>
                <a:gd name="connsiteY34" fmla="*/ 30684 h 491942"/>
                <a:gd name="connsiteX35" fmla="*/ 1454448 w 1521954"/>
                <a:gd name="connsiteY35" fmla="*/ 42958 h 491942"/>
                <a:gd name="connsiteX36" fmla="*/ 1472859 w 1521954"/>
                <a:gd name="connsiteY36" fmla="*/ 67506 h 491942"/>
                <a:gd name="connsiteX37" fmla="*/ 1478996 w 1521954"/>
                <a:gd name="connsiteY37" fmla="*/ 85916 h 491942"/>
                <a:gd name="connsiteX38" fmla="*/ 1497407 w 1521954"/>
                <a:gd name="connsiteY38" fmla="*/ 116601 h 491942"/>
                <a:gd name="connsiteX39" fmla="*/ 1503544 w 1521954"/>
                <a:gd name="connsiteY39" fmla="*/ 147286 h 491942"/>
                <a:gd name="connsiteX40" fmla="*/ 1515817 w 1521954"/>
                <a:gd name="connsiteY40" fmla="*/ 196381 h 491942"/>
                <a:gd name="connsiteX41" fmla="*/ 1521954 w 1521954"/>
                <a:gd name="connsiteY41" fmla="*/ 276161 h 491942"/>
                <a:gd name="connsiteX42" fmla="*/ 1515817 w 1521954"/>
                <a:gd name="connsiteY42" fmla="*/ 300708 h 491942"/>
                <a:gd name="connsiteX43" fmla="*/ 1491270 w 1521954"/>
                <a:gd name="connsiteY43" fmla="*/ 319119 h 491942"/>
                <a:gd name="connsiteX44" fmla="*/ 1472859 w 1521954"/>
                <a:gd name="connsiteY44" fmla="*/ 325256 h 491942"/>
                <a:gd name="connsiteX45" fmla="*/ 1460585 w 1521954"/>
                <a:gd name="connsiteY45" fmla="*/ 343667 h 491942"/>
                <a:gd name="connsiteX46" fmla="*/ 1429901 w 1521954"/>
                <a:gd name="connsiteY46" fmla="*/ 374351 h 491942"/>
                <a:gd name="connsiteX47" fmla="*/ 1417627 w 1521954"/>
                <a:gd name="connsiteY47" fmla="*/ 405036 h 49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521954" h="491942">
                  <a:moveTo>
                    <a:pt x="1472859" y="405036"/>
                  </a:moveTo>
                  <a:cubicBezTo>
                    <a:pt x="1444220" y="409127"/>
                    <a:pt x="1415772" y="414907"/>
                    <a:pt x="1386942" y="417310"/>
                  </a:cubicBezTo>
                  <a:cubicBezTo>
                    <a:pt x="1342047" y="421051"/>
                    <a:pt x="1296653" y="418026"/>
                    <a:pt x="1251930" y="423447"/>
                  </a:cubicBezTo>
                  <a:cubicBezTo>
                    <a:pt x="1000354" y="453940"/>
                    <a:pt x="1401206" y="433012"/>
                    <a:pt x="1098507" y="454131"/>
                  </a:cubicBezTo>
                  <a:cubicBezTo>
                    <a:pt x="1039292" y="458262"/>
                    <a:pt x="979860" y="458222"/>
                    <a:pt x="920537" y="460268"/>
                  </a:cubicBezTo>
                  <a:cubicBezTo>
                    <a:pt x="893944" y="464359"/>
                    <a:pt x="866777" y="465694"/>
                    <a:pt x="840757" y="472542"/>
                  </a:cubicBezTo>
                  <a:cubicBezTo>
                    <a:pt x="827486" y="476034"/>
                    <a:pt x="817651" y="490537"/>
                    <a:pt x="803935" y="490953"/>
                  </a:cubicBezTo>
                  <a:cubicBezTo>
                    <a:pt x="681236" y="494671"/>
                    <a:pt x="558459" y="486862"/>
                    <a:pt x="435721" y="484816"/>
                  </a:cubicBezTo>
                  <a:cubicBezTo>
                    <a:pt x="429584" y="482770"/>
                    <a:pt x="423653" y="479948"/>
                    <a:pt x="417310" y="478679"/>
                  </a:cubicBezTo>
                  <a:cubicBezTo>
                    <a:pt x="403126" y="475842"/>
                    <a:pt x="388260" y="476516"/>
                    <a:pt x="374352" y="472542"/>
                  </a:cubicBezTo>
                  <a:cubicBezTo>
                    <a:pt x="359372" y="468262"/>
                    <a:pt x="345858" y="459917"/>
                    <a:pt x="331393" y="454131"/>
                  </a:cubicBezTo>
                  <a:cubicBezTo>
                    <a:pt x="317497" y="448572"/>
                    <a:pt x="276284" y="437598"/>
                    <a:pt x="270024" y="435720"/>
                  </a:cubicBezTo>
                  <a:cubicBezTo>
                    <a:pt x="263828" y="433861"/>
                    <a:pt x="257750" y="431629"/>
                    <a:pt x="251613" y="429584"/>
                  </a:cubicBezTo>
                  <a:cubicBezTo>
                    <a:pt x="247522" y="423447"/>
                    <a:pt x="245743" y="414832"/>
                    <a:pt x="239339" y="411173"/>
                  </a:cubicBezTo>
                  <a:cubicBezTo>
                    <a:pt x="230283" y="405998"/>
                    <a:pt x="218718" y="407781"/>
                    <a:pt x="208655" y="405036"/>
                  </a:cubicBezTo>
                  <a:cubicBezTo>
                    <a:pt x="196173" y="401632"/>
                    <a:pt x="184315" y="396166"/>
                    <a:pt x="171833" y="392762"/>
                  </a:cubicBezTo>
                  <a:cubicBezTo>
                    <a:pt x="161770" y="390017"/>
                    <a:pt x="151156" y="389568"/>
                    <a:pt x="141149" y="386625"/>
                  </a:cubicBezTo>
                  <a:cubicBezTo>
                    <a:pt x="-12990" y="341289"/>
                    <a:pt x="116240" y="374258"/>
                    <a:pt x="42958" y="355941"/>
                  </a:cubicBezTo>
                  <a:cubicBezTo>
                    <a:pt x="29374" y="346884"/>
                    <a:pt x="15587" y="339431"/>
                    <a:pt x="6137" y="325256"/>
                  </a:cubicBezTo>
                  <a:cubicBezTo>
                    <a:pt x="2549" y="319873"/>
                    <a:pt x="2046" y="312982"/>
                    <a:pt x="0" y="306845"/>
                  </a:cubicBezTo>
                  <a:cubicBezTo>
                    <a:pt x="2046" y="278206"/>
                    <a:pt x="2966" y="249464"/>
                    <a:pt x="6137" y="220928"/>
                  </a:cubicBezTo>
                  <a:cubicBezTo>
                    <a:pt x="7068" y="212545"/>
                    <a:pt x="8502" y="203925"/>
                    <a:pt x="12274" y="196381"/>
                  </a:cubicBezTo>
                  <a:cubicBezTo>
                    <a:pt x="18871" y="183187"/>
                    <a:pt x="36821" y="159559"/>
                    <a:pt x="36821" y="159559"/>
                  </a:cubicBezTo>
                  <a:cubicBezTo>
                    <a:pt x="38867" y="151377"/>
                    <a:pt x="38773" y="142335"/>
                    <a:pt x="42958" y="135012"/>
                  </a:cubicBezTo>
                  <a:cubicBezTo>
                    <a:pt x="47264" y="127477"/>
                    <a:pt x="55813" y="123268"/>
                    <a:pt x="61369" y="116601"/>
                  </a:cubicBezTo>
                  <a:cubicBezTo>
                    <a:pt x="66091" y="110935"/>
                    <a:pt x="68428" y="103406"/>
                    <a:pt x="73643" y="98190"/>
                  </a:cubicBezTo>
                  <a:cubicBezTo>
                    <a:pt x="92221" y="79612"/>
                    <a:pt x="95535" y="80664"/>
                    <a:pt x="116601" y="73643"/>
                  </a:cubicBezTo>
                  <a:cubicBezTo>
                    <a:pt x="170397" y="19847"/>
                    <a:pt x="102151" y="85686"/>
                    <a:pt x="153423" y="42958"/>
                  </a:cubicBezTo>
                  <a:cubicBezTo>
                    <a:pt x="160090" y="37402"/>
                    <a:pt x="164612" y="29361"/>
                    <a:pt x="171833" y="24547"/>
                  </a:cubicBezTo>
                  <a:cubicBezTo>
                    <a:pt x="177215" y="20959"/>
                    <a:pt x="183803" y="19009"/>
                    <a:pt x="190244" y="18410"/>
                  </a:cubicBezTo>
                  <a:cubicBezTo>
                    <a:pt x="271947" y="10810"/>
                    <a:pt x="353895" y="6137"/>
                    <a:pt x="435721" y="0"/>
                  </a:cubicBezTo>
                  <a:lnTo>
                    <a:pt x="1368531" y="6137"/>
                  </a:lnTo>
                  <a:cubicBezTo>
                    <a:pt x="1374999" y="6220"/>
                    <a:pt x="1380722" y="10496"/>
                    <a:pt x="1386942" y="12273"/>
                  </a:cubicBezTo>
                  <a:cubicBezTo>
                    <a:pt x="1395052" y="14590"/>
                    <a:pt x="1403307" y="16364"/>
                    <a:pt x="1411490" y="18410"/>
                  </a:cubicBezTo>
                  <a:cubicBezTo>
                    <a:pt x="1417627" y="22501"/>
                    <a:pt x="1423497" y="27025"/>
                    <a:pt x="1429901" y="30684"/>
                  </a:cubicBezTo>
                  <a:cubicBezTo>
                    <a:pt x="1437844" y="35223"/>
                    <a:pt x="1447502" y="37004"/>
                    <a:pt x="1454448" y="42958"/>
                  </a:cubicBezTo>
                  <a:cubicBezTo>
                    <a:pt x="1462214" y="49615"/>
                    <a:pt x="1466722" y="59323"/>
                    <a:pt x="1472859" y="67506"/>
                  </a:cubicBezTo>
                  <a:cubicBezTo>
                    <a:pt x="1474905" y="73643"/>
                    <a:pt x="1476103" y="80130"/>
                    <a:pt x="1478996" y="85916"/>
                  </a:cubicBezTo>
                  <a:cubicBezTo>
                    <a:pt x="1484331" y="96585"/>
                    <a:pt x="1492977" y="105526"/>
                    <a:pt x="1497407" y="116601"/>
                  </a:cubicBezTo>
                  <a:cubicBezTo>
                    <a:pt x="1501281" y="126286"/>
                    <a:pt x="1501199" y="137122"/>
                    <a:pt x="1503544" y="147286"/>
                  </a:cubicBezTo>
                  <a:cubicBezTo>
                    <a:pt x="1507337" y="163723"/>
                    <a:pt x="1511726" y="180016"/>
                    <a:pt x="1515817" y="196381"/>
                  </a:cubicBezTo>
                  <a:cubicBezTo>
                    <a:pt x="1517863" y="222974"/>
                    <a:pt x="1521954" y="249489"/>
                    <a:pt x="1521954" y="276161"/>
                  </a:cubicBezTo>
                  <a:cubicBezTo>
                    <a:pt x="1521954" y="284595"/>
                    <a:pt x="1520719" y="293845"/>
                    <a:pt x="1515817" y="300708"/>
                  </a:cubicBezTo>
                  <a:cubicBezTo>
                    <a:pt x="1509872" y="309031"/>
                    <a:pt x="1500150" y="314044"/>
                    <a:pt x="1491270" y="319119"/>
                  </a:cubicBezTo>
                  <a:cubicBezTo>
                    <a:pt x="1485653" y="322329"/>
                    <a:pt x="1478996" y="323210"/>
                    <a:pt x="1472859" y="325256"/>
                  </a:cubicBezTo>
                  <a:cubicBezTo>
                    <a:pt x="1468768" y="331393"/>
                    <a:pt x="1465800" y="338452"/>
                    <a:pt x="1460585" y="343667"/>
                  </a:cubicBezTo>
                  <a:cubicBezTo>
                    <a:pt x="1419674" y="384578"/>
                    <a:pt x="1462628" y="325259"/>
                    <a:pt x="1429901" y="374351"/>
                  </a:cubicBezTo>
                  <a:cubicBezTo>
                    <a:pt x="1423062" y="401706"/>
                    <a:pt x="1429728" y="392935"/>
                    <a:pt x="1417627" y="40503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469900" marR="0" indent="-469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Char char="o"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0D1D517-8550-45EE-B1CE-B26FA421C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207" y="4842576"/>
            <a:ext cx="3248049" cy="129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0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5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2000" y="106574"/>
            <a:ext cx="10668000" cy="762000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On-policy vs Off-policy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55650" y="1143000"/>
            <a:ext cx="10918197" cy="4876800"/>
          </a:xfrm>
        </p:spPr>
        <p:txBody>
          <a:bodyPr/>
          <a:lstStyle/>
          <a:p>
            <a:pPr lvl="1">
              <a:buFont typeface="Wingdings" panose="05000000000000000000" charset="0"/>
              <a:buChar char="Ø"/>
            </a:pPr>
            <a:r>
              <a:rPr lang="en-US" altLang="zh-CN" dirty="0"/>
              <a:t>Target policy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>
              <a:buFont typeface="Wingdings" panose="05000000000000000000" charset="0"/>
              <a:buChar char="Ø"/>
            </a:pPr>
            <a:r>
              <a:rPr lang="zh-CN" altLang="en-US" dirty="0"/>
              <a:t>要学习和优化的策略</a:t>
            </a: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r>
              <a:rPr lang="en-US" altLang="zh-CN" dirty="0"/>
              <a:t>Behavior policy: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dirty="0"/>
              <a:t>生成训练样本的策略</a:t>
            </a:r>
            <a:r>
              <a:rPr lang="en-US" altLang="zh-CN" dirty="0"/>
              <a:t>/</a:t>
            </a:r>
            <a:r>
              <a:rPr lang="zh-CN" altLang="en-US" dirty="0"/>
              <a:t>与环境交互的策略</a:t>
            </a: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r>
              <a:rPr lang="en-US" altLang="zh-CN" dirty="0"/>
              <a:t>On-Policy </a:t>
            </a:r>
          </a:p>
          <a:p>
            <a:pPr lvl="2">
              <a:buFont typeface="Wingdings" panose="05000000000000000000" charset="0"/>
              <a:buChar char="Ø"/>
            </a:pPr>
            <a:r>
              <a:rPr lang="en-US" altLang="zh-CN" dirty="0" err="1"/>
              <a:t>Sarsa</a:t>
            </a:r>
            <a:endParaRPr lang="en-US" altLang="zh-CN" dirty="0"/>
          </a:p>
          <a:p>
            <a:pPr lvl="2">
              <a:buFont typeface="Wingdings" panose="05000000000000000000" charset="0"/>
              <a:buChar char="Ø"/>
            </a:pPr>
            <a:r>
              <a:rPr lang="en-US" altLang="zh-CN" dirty="0"/>
              <a:t>Behavior policy = target policy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dirty="0"/>
              <a:t>Off-policy</a:t>
            </a:r>
          </a:p>
          <a:p>
            <a:pPr lvl="2">
              <a:buFont typeface="Wingdings" panose="05000000000000000000" charset="0"/>
              <a:buChar char="Ø"/>
            </a:pPr>
            <a:r>
              <a:rPr lang="en-US" altLang="zh-CN" dirty="0"/>
              <a:t>Q-learning</a:t>
            </a:r>
          </a:p>
          <a:p>
            <a:pPr lvl="2">
              <a:buFont typeface="Wingdings" panose="05000000000000000000" charset="0"/>
              <a:buChar char="Ø"/>
            </a:pPr>
            <a:r>
              <a:rPr lang="en-US" altLang="zh-CN" dirty="0"/>
              <a:t>Behavior policy != target policy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dirty="0"/>
              <a:t>可以重用旧策略的经验</a:t>
            </a:r>
            <a:r>
              <a:rPr lang="en-US" altLang="zh-CN" dirty="0"/>
              <a:t>/</a:t>
            </a:r>
            <a:r>
              <a:rPr lang="zh-CN" altLang="en-US" dirty="0"/>
              <a:t>样本</a:t>
            </a:r>
            <a:r>
              <a:rPr lang="en-US" altLang="zh-CN" dirty="0"/>
              <a:t>, </a:t>
            </a:r>
            <a:r>
              <a:rPr lang="zh-CN" altLang="en-US" dirty="0"/>
              <a:t>数据利用率高</a:t>
            </a:r>
            <a:endParaRPr lang="en-US" altLang="zh-CN" dirty="0"/>
          </a:p>
          <a:p>
            <a:pPr lvl="2">
              <a:buFont typeface="Wingdings" panose="05000000000000000000" charset="0"/>
              <a:buChar char="Ø"/>
            </a:pPr>
            <a:endParaRPr lang="en-US" altLang="zh-CN" dirty="0"/>
          </a:p>
          <a:p>
            <a:pPr lvl="2">
              <a:buFont typeface="Wingdings" panose="05000000000000000000" charset="0"/>
              <a:buChar char="Ø"/>
            </a:pPr>
            <a:endParaRPr lang="en-US" altLang="zh-CN" dirty="0"/>
          </a:p>
          <a:p>
            <a:pPr lvl="3">
              <a:buFont typeface="Wingdings" panose="05000000000000000000" charset="0"/>
              <a:buChar char="Ø"/>
            </a:pPr>
            <a:endParaRPr lang="en-US" altLang="zh-CN" dirty="0"/>
          </a:p>
          <a:p>
            <a:pPr lvl="2">
              <a:buFont typeface="Wingdings" panose="05000000000000000000" charset="0"/>
              <a:buChar char="Ø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39</a:t>
            </a:fld>
            <a:endParaRPr lang="en-US" altLang="zh-CN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F0F521-4453-439B-8C90-CF7226E6813D}"/>
              </a:ext>
            </a:extLst>
          </p:cNvPr>
          <p:cNvGrpSpPr/>
          <p:nvPr/>
        </p:nvGrpSpPr>
        <p:grpSpPr>
          <a:xfrm>
            <a:off x="7923118" y="3426169"/>
            <a:ext cx="3711280" cy="2486043"/>
            <a:chOff x="8790092" y="3304619"/>
            <a:chExt cx="3711280" cy="2486043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1A26164-617B-468A-80B2-097955BB2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0092" y="3304619"/>
              <a:ext cx="1295409" cy="24860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18">
                  <a:extLst>
                    <a:ext uri="{FF2B5EF4-FFF2-40B4-BE49-F238E27FC236}">
                      <a16:creationId xmlns:a16="http://schemas.microsoft.com/office/drawing/2014/main" id="{E3CFFB32-C5B0-4B15-A4E5-4A79A4ECB3B0}"/>
                    </a:ext>
                  </a:extLst>
                </p:cNvPr>
                <p:cNvSpPr txBox="1"/>
                <p:nvPr/>
              </p:nvSpPr>
              <p:spPr>
                <a:xfrm>
                  <a:off x="9967154" y="3489285"/>
                  <a:ext cx="25342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𝑔𝑟𝑒𝑒𝑑𝑦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18">
                  <a:extLst>
                    <a:ext uri="{FF2B5EF4-FFF2-40B4-BE49-F238E27FC236}">
                      <a16:creationId xmlns:a16="http://schemas.microsoft.com/office/drawing/2014/main" id="{E3CFFB32-C5B0-4B15-A4E5-4A79A4ECB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7154" y="3489285"/>
                  <a:ext cx="2534218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18">
                  <a:extLst>
                    <a:ext uri="{FF2B5EF4-FFF2-40B4-BE49-F238E27FC236}">
                      <a16:creationId xmlns:a16="http://schemas.microsoft.com/office/drawing/2014/main" id="{259EADB1-4E35-42B9-B1C0-DBC30211C673}"/>
                    </a:ext>
                  </a:extLst>
                </p:cNvPr>
                <p:cNvSpPr txBox="1"/>
                <p:nvPr/>
              </p:nvSpPr>
              <p:spPr>
                <a:xfrm>
                  <a:off x="9762756" y="5417639"/>
                  <a:ext cx="24228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𝑔𝑟𝑒𝑒𝑑𝑦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18">
                  <a:extLst>
                    <a:ext uri="{FF2B5EF4-FFF2-40B4-BE49-F238E27FC236}">
                      <a16:creationId xmlns:a16="http://schemas.microsoft.com/office/drawing/2014/main" id="{259EADB1-4E35-42B9-B1C0-DBC30211C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2756" y="5417639"/>
                  <a:ext cx="242289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17AECF4-50F7-43E2-86B5-B7104F6CA365}"/>
              </a:ext>
            </a:extLst>
          </p:cNvPr>
          <p:cNvGrpSpPr/>
          <p:nvPr/>
        </p:nvGrpSpPr>
        <p:grpSpPr>
          <a:xfrm>
            <a:off x="7916768" y="945910"/>
            <a:ext cx="3513232" cy="2486043"/>
            <a:chOff x="8790092" y="3304619"/>
            <a:chExt cx="3513232" cy="248604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65B3A3C-2704-4477-93FE-D0F72A243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0092" y="3304619"/>
              <a:ext cx="1295409" cy="24860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2F103FE-8E3E-4225-B001-123A9BD25E6C}"/>
                    </a:ext>
                  </a:extLst>
                </p:cNvPr>
                <p:cNvSpPr txBox="1"/>
                <p:nvPr/>
              </p:nvSpPr>
              <p:spPr>
                <a:xfrm>
                  <a:off x="9769106" y="3429000"/>
                  <a:ext cx="25342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𝑔𝑟𝑒𝑒𝑑𝑦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2F103FE-8E3E-4225-B001-123A9BD25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106" y="3429000"/>
                  <a:ext cx="253421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8">
                  <a:extLst>
                    <a:ext uri="{FF2B5EF4-FFF2-40B4-BE49-F238E27FC236}">
                      <a16:creationId xmlns:a16="http://schemas.microsoft.com/office/drawing/2014/main" id="{733A289D-8087-4F8A-BD8D-E590F32653DC}"/>
                    </a:ext>
                  </a:extLst>
                </p:cNvPr>
                <p:cNvSpPr txBox="1"/>
                <p:nvPr/>
              </p:nvSpPr>
              <p:spPr>
                <a:xfrm>
                  <a:off x="9769106" y="5415546"/>
                  <a:ext cx="24228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𝑔𝑟𝑒𝑒𝑑𝑦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8">
                  <a:extLst>
                    <a:ext uri="{FF2B5EF4-FFF2-40B4-BE49-F238E27FC236}">
                      <a16:creationId xmlns:a16="http://schemas.microsoft.com/office/drawing/2014/main" id="{733A289D-8087-4F8A-BD8D-E590F3265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106" y="5415546"/>
                  <a:ext cx="242289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543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ea typeface="宋体" panose="02010600030101010101" pitchFamily="2" charset="-122"/>
              </a:rPr>
              <a:t>Research Trends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0BE5B0-6068-4380-80C6-6DB35CE9C1D3}" type="slidenum">
              <a:rPr lang="zh-CN" altLang="en-US" sz="1200" smtClean="0"/>
              <a:t>4</a:t>
            </a:fld>
            <a:endParaRPr lang="en-US" altLang="zh-CN" sz="1200"/>
          </a:p>
        </p:txBody>
      </p:sp>
      <p:sp>
        <p:nvSpPr>
          <p:cNvPr id="2" name="文本框 1"/>
          <p:cNvSpPr txBox="1"/>
          <p:nvPr/>
        </p:nvSpPr>
        <p:spPr>
          <a:xfrm>
            <a:off x="848611" y="1231186"/>
            <a:ext cx="106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2020 </a:t>
            </a:r>
            <a:r>
              <a:rPr lang="zh-CN" altLang="en-US" dirty="0"/>
              <a:t>一些顶会接收强化学习论文占比情况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57345"/>
              </p:ext>
            </p:extLst>
          </p:nvPr>
        </p:nvGraphicFramePr>
        <p:xfrm>
          <a:off x="1506297" y="1660348"/>
          <a:ext cx="861214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428">
                  <a:extLst>
                    <a:ext uri="{9D8B030D-6E8A-4147-A177-3AD203B41FA5}">
                      <a16:colId xmlns:a16="http://schemas.microsoft.com/office/drawing/2014/main" val="3149924372"/>
                    </a:ext>
                  </a:extLst>
                </a:gridCol>
                <a:gridCol w="1722428">
                  <a:extLst>
                    <a:ext uri="{9D8B030D-6E8A-4147-A177-3AD203B41FA5}">
                      <a16:colId xmlns:a16="http://schemas.microsoft.com/office/drawing/2014/main" val="1785272952"/>
                    </a:ext>
                  </a:extLst>
                </a:gridCol>
                <a:gridCol w="1722428">
                  <a:extLst>
                    <a:ext uri="{9D8B030D-6E8A-4147-A177-3AD203B41FA5}">
                      <a16:colId xmlns:a16="http://schemas.microsoft.com/office/drawing/2014/main" val="4273296938"/>
                    </a:ext>
                  </a:extLst>
                </a:gridCol>
                <a:gridCol w="1722428">
                  <a:extLst>
                    <a:ext uri="{9D8B030D-6E8A-4147-A177-3AD203B41FA5}">
                      <a16:colId xmlns:a16="http://schemas.microsoft.com/office/drawing/2014/main" val="1817809965"/>
                    </a:ext>
                  </a:extLst>
                </a:gridCol>
                <a:gridCol w="1722428">
                  <a:extLst>
                    <a:ext uri="{9D8B030D-6E8A-4147-A177-3AD203B41FA5}">
                      <a16:colId xmlns:a16="http://schemas.microsoft.com/office/drawing/2014/main" val="2085386206"/>
                    </a:ext>
                  </a:extLst>
                </a:gridCol>
              </a:tblGrid>
              <a:tr h="5618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会议名称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接收总论文数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接收率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RL</a:t>
                      </a:r>
                      <a:r>
                        <a:rPr lang="zh-CN" altLang="en-US" dirty="0"/>
                        <a:t>论文接收数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RL</a:t>
                      </a:r>
                      <a:r>
                        <a:rPr lang="zh-CN" altLang="en-US" dirty="0"/>
                        <a:t>接收占比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368874"/>
                  </a:ext>
                </a:extLst>
              </a:tr>
              <a:tr h="320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ICML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21.8%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16.5%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16911"/>
                  </a:ext>
                </a:extLst>
              </a:tr>
              <a:tr h="320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ICRL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26.5%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15.4%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83984"/>
                  </a:ext>
                </a:extLst>
              </a:tr>
              <a:tr h="320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IJCAI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12.6%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167344"/>
                  </a:ext>
                </a:extLst>
              </a:tr>
              <a:tr h="320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NIPS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21.2%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14941"/>
                  </a:ext>
                </a:extLst>
              </a:tr>
              <a:tr h="320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AAAI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20.6%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166967"/>
                  </a:ext>
                </a:extLst>
              </a:tr>
            </a:tbl>
          </a:graphicData>
        </a:graphic>
      </p:graphicFrame>
      <p:pic>
        <p:nvPicPr>
          <p:cNvPr id="4098" name="Picture 2" descr="https://image.jiqizhixin.com/uploads/editor/a65d2aec-aa47-4f11-92c8-5f4d31831171/64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97" y="2699500"/>
            <a:ext cx="8612139" cy="29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2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charset="0"/>
                  <a:buChar char="Ø"/>
                </a:pPr>
                <a:r>
                  <a:rPr lang="zh-CN" altLang="en-US" dirty="0">
                    <a:sym typeface="+mn-ea"/>
                  </a:rPr>
                  <a:t>状态空间很大或者是连续的怎么处理？</a:t>
                </a:r>
                <a:endParaRPr lang="en-US" altLang="zh-CN" dirty="0">
                  <a:sym typeface="+mn-ea"/>
                </a:endParaRPr>
              </a:p>
              <a:p>
                <a:pPr lvl="1">
                  <a:buFont typeface="Wingdings" panose="05000000000000000000" charset="0"/>
                  <a:buChar char="Ø"/>
                </a:pPr>
                <a:r>
                  <a:rPr lang="zh-CN" altLang="en-US" dirty="0">
                    <a:sym typeface="+mn-ea"/>
                  </a:rPr>
                  <a:t>使用神经网络去近似</a:t>
                </a:r>
                <a:r>
                  <a:rPr lang="en-US" altLang="zh-CN" dirty="0">
                    <a:sym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+mn-ea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sym typeface="+mn-ea"/>
                      </a:rPr>
                      <m:t>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ea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>
                  <a:buFont typeface="Wingdings" panose="05000000000000000000" charset="0"/>
                  <a:buChar char="Ø"/>
                </a:pPr>
                <a:r>
                  <a:rPr lang="zh-CN" altLang="en-US" dirty="0"/>
                  <a:t>训练数据：从经验回放池当中采样</a:t>
                </a:r>
                <a:endParaRPr lang="en-US" altLang="zh-CN" dirty="0"/>
              </a:p>
              <a:p>
                <a:pPr lvl="2">
                  <a:buFont typeface="Wingdings" panose="05000000000000000000" charset="0"/>
                  <a:buChar char="Ø"/>
                </a:pPr>
                <a:r>
                  <a:rPr lang="zh-CN" altLang="en-US" dirty="0"/>
                  <a:t>目标函数：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4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40</a:t>
            </a:fld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9C7FF4-EAB0-4507-ACDB-4E6C7312430A}"/>
              </a:ext>
            </a:extLst>
          </p:cNvPr>
          <p:cNvGrpSpPr/>
          <p:nvPr/>
        </p:nvGrpSpPr>
        <p:grpSpPr>
          <a:xfrm>
            <a:off x="3430232" y="2579068"/>
            <a:ext cx="2681307" cy="816553"/>
            <a:chOff x="3430232" y="2579068"/>
            <a:chExt cx="2681307" cy="816553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023782B-2379-4984-AE23-34309E303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232" y="2579068"/>
              <a:ext cx="2505093" cy="381003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3F3E707-0F8D-4BD2-A15C-BBA6AAF3D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0232" y="2995568"/>
              <a:ext cx="2681307" cy="400053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C7EB87-C614-43D4-8A65-F3A72CD933A6}"/>
              </a:ext>
            </a:extLst>
          </p:cNvPr>
          <p:cNvGrpSpPr/>
          <p:nvPr/>
        </p:nvGrpSpPr>
        <p:grpSpPr>
          <a:xfrm>
            <a:off x="1732840" y="4007841"/>
            <a:ext cx="8324767" cy="2056044"/>
            <a:chOff x="1732840" y="4007841"/>
            <a:chExt cx="8324767" cy="205604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02D7F9D-9A5B-4CD2-B58D-EFFE63A7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5309" y="4007841"/>
              <a:ext cx="6572298" cy="2056044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66B03A8-AFEE-473B-B1B7-298537CCF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32840" y="4007841"/>
              <a:ext cx="1069447" cy="1841617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436E81DD-5264-4744-8C4B-0A75278CD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086" y="1460642"/>
            <a:ext cx="4577587" cy="2617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内容占位符 3">
            <a:extLst>
              <a:ext uri="{FF2B5EF4-FFF2-40B4-BE49-F238E27FC236}">
                <a16:creationId xmlns:a16="http://schemas.microsoft.com/office/drawing/2014/main" id="{4E5B55E6-246D-4AEB-A662-7B5EA59A1FFC}"/>
              </a:ext>
            </a:extLst>
          </p:cNvPr>
          <p:cNvSpPr txBox="1">
            <a:spLocks/>
          </p:cNvSpPr>
          <p:nvPr/>
        </p:nvSpPr>
        <p:spPr bwMode="auto">
          <a:xfrm>
            <a:off x="766233" y="1143000"/>
            <a:ext cx="404341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Function Approximation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64541" y="1212039"/>
            <a:ext cx="4043415" cy="487680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dirty="0">
                <a:sym typeface="+mn-ea"/>
              </a:rPr>
              <a:t>Q-learning with DNN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41</a:t>
            </a:fld>
            <a:endParaRPr lang="en-US" altLang="zh-CN"/>
          </a:p>
        </p:txBody>
      </p:sp>
      <p:sp>
        <p:nvSpPr>
          <p:cNvPr id="16" name="内容占位符 3">
            <a:extLst>
              <a:ext uri="{FF2B5EF4-FFF2-40B4-BE49-F238E27FC236}">
                <a16:creationId xmlns:a16="http://schemas.microsoft.com/office/drawing/2014/main" id="{ED8F3B5C-0B7E-4FA5-A307-A6B18AB7C0E4}"/>
              </a:ext>
            </a:extLst>
          </p:cNvPr>
          <p:cNvSpPr txBox="1">
            <a:spLocks/>
          </p:cNvSpPr>
          <p:nvPr/>
        </p:nvSpPr>
        <p:spPr bwMode="auto">
          <a:xfrm>
            <a:off x="5492459" y="1143000"/>
            <a:ext cx="571981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en-US" altLang="zh-CN" dirty="0">
                <a:sym typeface="+mn-ea"/>
              </a:rPr>
              <a:t>DQN</a:t>
            </a:r>
          </a:p>
          <a:p>
            <a:pPr>
              <a:buFont typeface="Wingdings" panose="05000000000000000000" charset="0"/>
              <a:buChar char="Ø"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40A411-B481-4660-8E65-B829A4E9069A}"/>
              </a:ext>
            </a:extLst>
          </p:cNvPr>
          <p:cNvSpPr txBox="1"/>
          <p:nvPr/>
        </p:nvSpPr>
        <p:spPr>
          <a:xfrm>
            <a:off x="1276477" y="4910811"/>
            <a:ext cx="2816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选择动作和计算目标值用的同一套网络，行为策略和目标策略同时更新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1802854-7258-4511-A2B1-4EF7106F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78" y="1691337"/>
            <a:ext cx="2419368" cy="321947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F0F9A6D-EB9E-4CC3-8291-AB05760C2876}"/>
              </a:ext>
            </a:extLst>
          </p:cNvPr>
          <p:cNvGrpSpPr/>
          <p:nvPr/>
        </p:nvGrpSpPr>
        <p:grpSpPr>
          <a:xfrm>
            <a:off x="5057235" y="1874351"/>
            <a:ext cx="3683008" cy="4005627"/>
            <a:chOff x="5057235" y="1874351"/>
            <a:chExt cx="3683008" cy="400562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53AEC7B-3357-439C-9915-3457E67A3482}"/>
                </a:ext>
              </a:extLst>
            </p:cNvPr>
            <p:cNvSpPr txBox="1"/>
            <p:nvPr/>
          </p:nvSpPr>
          <p:spPr>
            <a:xfrm>
              <a:off x="6096000" y="5233647"/>
              <a:ext cx="26442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一套网络用于与环境交互，得到经验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091DD83-8C96-4AB8-9AFA-E345C4A4D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7235" y="2225280"/>
              <a:ext cx="1069447" cy="1841617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DE175DE-6D3D-4E14-909F-125B8D582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74351"/>
              <a:ext cx="2419368" cy="3219474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9A4639-5D11-4F55-896E-7498C0A0629F}"/>
              </a:ext>
            </a:extLst>
          </p:cNvPr>
          <p:cNvGrpSpPr/>
          <p:nvPr/>
        </p:nvGrpSpPr>
        <p:grpSpPr>
          <a:xfrm>
            <a:off x="8867654" y="1819263"/>
            <a:ext cx="3050811" cy="4064353"/>
            <a:chOff x="8867654" y="1819263"/>
            <a:chExt cx="3050811" cy="406435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D5BF254-7801-4E72-A1A7-D00953192410}"/>
                </a:ext>
              </a:extLst>
            </p:cNvPr>
            <p:cNvSpPr txBox="1"/>
            <p:nvPr/>
          </p:nvSpPr>
          <p:spPr>
            <a:xfrm>
              <a:off x="9027383" y="5237285"/>
              <a:ext cx="2891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一套网络用于计算目标值</a:t>
              </a:r>
              <a:endParaRPr lang="en-US" altLang="zh-CN" dirty="0"/>
            </a:p>
            <a:p>
              <a:r>
                <a:rPr lang="zh-CN" altLang="en-US" dirty="0"/>
                <a:t>也称目标网络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668B2346-8A72-41B4-9847-E775E8FAC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6002" y="1819263"/>
              <a:ext cx="2419368" cy="321947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143ACAE-1324-434A-B6A1-F612E8E78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7654" y="4825394"/>
              <a:ext cx="2681307" cy="400053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75339790-E693-4C9B-A2E1-10F49218B44B}"/>
              </a:ext>
            </a:extLst>
          </p:cNvPr>
          <p:cNvSpPr/>
          <p:nvPr/>
        </p:nvSpPr>
        <p:spPr bwMode="auto">
          <a:xfrm>
            <a:off x="764541" y="1212039"/>
            <a:ext cx="3727679" cy="4740766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C2E988-D0EC-4B9B-9218-E0F45CB7ADAC}"/>
              </a:ext>
            </a:extLst>
          </p:cNvPr>
          <p:cNvSpPr/>
          <p:nvPr/>
        </p:nvSpPr>
        <p:spPr bwMode="auto">
          <a:xfrm>
            <a:off x="5112048" y="1212039"/>
            <a:ext cx="6676961" cy="480776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6C0B03-3754-42BA-96DA-735FB7BC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608" y="3657581"/>
            <a:ext cx="3448075" cy="254319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Policy-based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Value-based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learnt value function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Implicit policy(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𝑔𝑟𝑒𝑒𝑑𝑦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Policy-based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no value function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learnt policy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Actor-Critic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learnt value function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learnt policy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29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42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936358-7E40-4C4F-8949-84B4C977A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776" y="1143000"/>
            <a:ext cx="4577587" cy="26178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52199" y="2612914"/>
            <a:ext cx="281832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动作是高维或连续的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94040" y="1168554"/>
            <a:ext cx="281832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状态是高维或连续的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Policy-based Method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dirty="0"/>
              <a:t>Advantages: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dirty="0"/>
              <a:t>收敛性更好</a:t>
            </a: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dirty="0"/>
              <a:t>适用高维或连续状态</a:t>
            </a:r>
            <a:r>
              <a:rPr lang="en-US" altLang="zh-CN" dirty="0"/>
              <a:t>/</a:t>
            </a:r>
            <a:r>
              <a:rPr lang="zh-CN" altLang="en-US" dirty="0"/>
              <a:t>动作空间</a:t>
            </a: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dirty="0"/>
              <a:t>可以学习随机策略</a:t>
            </a:r>
            <a:endParaRPr lang="en-US" altLang="zh-CN" dirty="0"/>
          </a:p>
          <a:p>
            <a:pPr marL="471170" lvl="1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43</a:t>
            </a:fld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Policy-based Method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1170" lvl="1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44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22929" y="1312015"/>
                <a:ext cx="10611303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确定性策略 </a:t>
                </a:r>
                <a:r>
                  <a:rPr lang="en-US" altLang="zh-CN" dirty="0"/>
                  <a:t>vs </a:t>
                </a:r>
                <a:r>
                  <a:rPr lang="zh-CN" altLang="en-US" dirty="0"/>
                  <a:t>随机性策略</a:t>
                </a: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确定性策略：每一个状态对应一个确定性的动作</a:t>
                </a:r>
                <a:r>
                  <a:rPr lang="en-US" altLang="zh-CN" dirty="0"/>
                  <a:t>a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greedy</a:t>
                </a:r>
                <a:r>
                  <a:rPr lang="zh-CN" altLang="en-US" dirty="0"/>
                  <a:t>策略</a:t>
                </a:r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随机性策略：每一个状态下每个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有一定的概率，所有动作概率和为</a:t>
                </a:r>
                <a:r>
                  <a:rPr lang="en-US" altLang="zh-CN" dirty="0"/>
                  <a:t>1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greedy</a:t>
                </a:r>
                <a:r>
                  <a:rPr lang="zh-CN" altLang="en-US" dirty="0"/>
                  <a:t>策略、</a:t>
                </a:r>
                <a:r>
                  <a:rPr lang="en-US" altLang="zh-CN" dirty="0" err="1"/>
                  <a:t>softmax</a:t>
                </a:r>
                <a:r>
                  <a:rPr lang="zh-CN" altLang="en-US" dirty="0"/>
                  <a:t>策略、高斯策略</a:t>
                </a: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有利用探索也有探索</a:t>
                </a: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有些问题的最优策略是随机性策略</a:t>
                </a: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29" y="1312015"/>
                <a:ext cx="10611303" cy="5632311"/>
              </a:xfrm>
              <a:prstGeom prst="rect">
                <a:avLst/>
              </a:prstGeom>
              <a:blipFill>
                <a:blip r:embed="rId2"/>
                <a:stretch>
                  <a:fillRect l="-517" t="-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352" y="3555694"/>
            <a:ext cx="2638793" cy="3715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39" y="3374695"/>
            <a:ext cx="2553056" cy="7335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1DDCB4-A994-4011-BAC2-5B29919F8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408" y="3480208"/>
            <a:ext cx="3246466" cy="6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1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Policy-based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charset="0"/>
                  <a:buChar char="Ø"/>
                </a:pPr>
                <a:r>
                  <a:rPr lang="zh-CN" altLang="en-US" dirty="0"/>
                  <a:t>离散动作</a:t>
                </a:r>
                <a:endParaRPr lang="en-US" altLang="zh-CN" dirty="0"/>
              </a:p>
              <a:p>
                <a:pPr lvl="1">
                  <a:buFont typeface="Wingdings" panose="05000000000000000000" charset="0"/>
                  <a:buChar char="Ø"/>
                </a:pPr>
                <a:r>
                  <a:rPr lang="zh-CN" altLang="en-US" dirty="0"/>
                  <a:t>服从</a:t>
                </a:r>
                <a:r>
                  <a:rPr lang="en-US" altLang="zh-CN" dirty="0"/>
                  <a:t>Categorical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 </a:t>
                </a:r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pPr>
                  <a:buFont typeface="Wingdings" panose="05000000000000000000" charset="0"/>
                  <a:buChar char="Ø"/>
                </a:pPr>
                <a:r>
                  <a:rPr lang="zh-CN" altLang="en-US" dirty="0"/>
                  <a:t>连续动作</a:t>
                </a:r>
                <a:endParaRPr lang="en-US" altLang="zh-CN" dirty="0"/>
              </a:p>
              <a:p>
                <a:pPr lvl="1">
                  <a:buFont typeface="Wingdings" panose="05000000000000000000" charset="0"/>
                  <a:buChar char="Ø"/>
                </a:pPr>
                <a:r>
                  <a:rPr lang="zh-CN" altLang="en-US" dirty="0"/>
                  <a:t>服从</a:t>
                </a:r>
                <a:r>
                  <a:rPr lang="en-US" altLang="zh-CN" dirty="0"/>
                  <a:t>Gaussian distribution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pPr lvl="1">
                  <a:buFont typeface="Wingdings" panose="05000000000000000000" charset="0"/>
                  <a:buChar char="Ø"/>
                </a:pPr>
                <a:endParaRPr lang="en-US" altLang="zh-CN" dirty="0"/>
              </a:p>
              <a:p>
                <a:pPr marL="471170" lvl="1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4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45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770C5E-617A-43E2-ABBA-315F60108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38" y="1394522"/>
            <a:ext cx="6029369" cy="151448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D0CDDAA-9E5D-42E1-BF36-8974FD38FBBF}"/>
              </a:ext>
            </a:extLst>
          </p:cNvPr>
          <p:cNvGrpSpPr/>
          <p:nvPr/>
        </p:nvGrpSpPr>
        <p:grpSpPr>
          <a:xfrm>
            <a:off x="2938335" y="4596165"/>
            <a:ext cx="6334541" cy="1438286"/>
            <a:chOff x="2938335" y="4596165"/>
            <a:chExt cx="6334541" cy="143828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444DC8-F8DF-40E3-A5E3-C2B4ABA13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8335" y="4596165"/>
              <a:ext cx="4333907" cy="14382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95961DE-54B2-44C2-9C06-BCA1395E7AA7}"/>
                    </a:ext>
                  </a:extLst>
                </p:cNvPr>
                <p:cNvSpPr txBox="1"/>
                <p:nvPr/>
              </p:nvSpPr>
              <p:spPr>
                <a:xfrm>
                  <a:off x="7272242" y="4715144"/>
                  <a:ext cx="200063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left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a14:m>
                  <a:endParaRPr lang="en-US" altLang="zh-CN" dirty="0"/>
                </a:p>
                <a:p>
                  <a:r>
                    <a:rPr lang="en-US" altLang="zh-CN" dirty="0"/>
                    <a:t>right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2, </m:t>
                      </m:r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a14:m>
                  <a:endParaRPr lang="en-US" altLang="zh-CN" dirty="0"/>
                </a:p>
                <a:p>
                  <a:r>
                    <a:rPr lang="en-US" altLang="zh-CN" dirty="0"/>
                    <a:t>fire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3, </m:t>
                      </m:r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3)</m:t>
                      </m:r>
                    </m:oMath>
                  </a14:m>
                  <a:endParaRPr lang="en-US" altLang="zh-CN" b="0" dirty="0"/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95961DE-54B2-44C2-9C06-BCA1395E7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242" y="4715144"/>
                  <a:ext cx="2000634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2744" t="-2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6628655-0073-41A0-AE4C-102F87F1C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070" y="2243911"/>
            <a:ext cx="3331700" cy="6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Policy-based Method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dirty="0"/>
              <a:t>如何训练网络？</a:t>
            </a:r>
            <a:endParaRPr lang="en-US" altLang="zh-CN" dirty="0"/>
          </a:p>
          <a:p>
            <a:pPr>
              <a:buFont typeface="Wingdings" panose="05000000000000000000" charset="0"/>
              <a:buChar char="Ø"/>
            </a:pPr>
            <a:r>
              <a:rPr lang="zh-CN" altLang="en-US" dirty="0"/>
              <a:t>目标函数：</a:t>
            </a:r>
            <a:endParaRPr lang="en-US" altLang="zh-CN" dirty="0"/>
          </a:p>
          <a:p>
            <a:pPr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dirty="0"/>
              <a:t>有明确的起始状态</a:t>
            </a:r>
            <a:r>
              <a:rPr lang="en-US" altLang="zh-CN" dirty="0"/>
              <a:t>——</a:t>
            </a:r>
            <a:r>
              <a:rPr lang="zh-CN" altLang="en-US" dirty="0"/>
              <a:t>初始状态回报的期望</a:t>
            </a:r>
            <a:endParaRPr lang="en-US" altLang="zh-CN" dirty="0"/>
          </a:p>
          <a:p>
            <a:pPr marL="471170" lvl="1" indent="0">
              <a:buNone/>
            </a:pPr>
            <a:endParaRPr lang="en-US" altLang="zh-CN" dirty="0"/>
          </a:p>
          <a:p>
            <a:pPr marL="471170" lvl="1" indent="0">
              <a:buNone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dirty="0"/>
              <a:t>无明确的起始状态</a:t>
            </a:r>
            <a:r>
              <a:rPr lang="en-US" altLang="zh-CN" dirty="0"/>
              <a:t>——</a:t>
            </a:r>
            <a:r>
              <a:rPr lang="zh-CN" altLang="en-US" dirty="0"/>
              <a:t>平均期望</a:t>
            </a: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endParaRPr lang="en-US" altLang="zh-CN" dirty="0"/>
          </a:p>
          <a:p>
            <a:pPr marL="471170" lvl="1" indent="0">
              <a:buNone/>
            </a:pPr>
            <a:endParaRPr lang="en-US" altLang="zh-CN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dirty="0"/>
              <a:t>每一时间步的平均奖励  </a:t>
            </a:r>
            <a:endParaRPr lang="en-US" altLang="zh-CN" dirty="0"/>
          </a:p>
          <a:p>
            <a:pPr marL="471170" lvl="1" indent="0">
              <a:buNone/>
            </a:pPr>
            <a:endParaRPr lang="en-US" altLang="zh-CN" dirty="0"/>
          </a:p>
          <a:p>
            <a:pPr marL="471170" lvl="1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46</a:t>
            </a:fld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17963B-602E-4963-A917-58C58815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67" y="1342556"/>
            <a:ext cx="6029369" cy="15144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58DEB3-486D-40C2-86B3-17D304B0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15" y="2294989"/>
            <a:ext cx="3696216" cy="5620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1B07C7A-D2BA-4BDC-84CA-8487D3218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811" y="3429000"/>
            <a:ext cx="4553875" cy="7127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A3CA840-E7EF-45BF-B6F1-0D2208A6E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4636044"/>
            <a:ext cx="3902635" cy="5702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FB49264-3AE5-4D9A-A2F3-6801D0049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961" y="5515444"/>
            <a:ext cx="5578569" cy="6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Policy-based Method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b="1" dirty="0"/>
              <a:t>Monte Carlo Policy-based</a:t>
            </a:r>
          </a:p>
          <a:p>
            <a:pPr lvl="1">
              <a:buFont typeface="Wingdings" panose="05000000000000000000" charset="0"/>
              <a:buChar char="Ø"/>
            </a:pPr>
            <a:r>
              <a:rPr lang="en-US" altLang="zh-CN" b="1" dirty="0"/>
              <a:t>REINFORCE</a:t>
            </a:r>
          </a:p>
          <a:p>
            <a:pPr lvl="1">
              <a:buFont typeface="Wingdings" panose="05000000000000000000" charset="0"/>
              <a:buChar char="Ø"/>
            </a:pPr>
            <a:endParaRPr lang="en-US" altLang="zh-CN" b="1" dirty="0"/>
          </a:p>
          <a:p>
            <a:pPr marL="471170" lvl="1" indent="0">
              <a:buNone/>
            </a:pPr>
            <a:endParaRPr lang="en-US" altLang="zh-CN" b="1" dirty="0"/>
          </a:p>
          <a:p>
            <a:pPr marL="471170" lvl="1" indent="0">
              <a:buNone/>
            </a:pPr>
            <a:endParaRPr lang="en-US" altLang="zh-CN" b="1" dirty="0"/>
          </a:p>
          <a:p>
            <a:pPr marL="471170" lvl="1" indent="0">
              <a:buNone/>
            </a:pPr>
            <a:endParaRPr lang="en-US" altLang="zh-CN" sz="2200" b="1" dirty="0"/>
          </a:p>
          <a:p>
            <a:pPr marL="909320" lvl="2" indent="0">
              <a:buFont typeface="Wingdings" panose="05000000000000000000" charset="0"/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47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227CD9-F86C-46AF-AA8A-D1E9EA570C0B}"/>
                  </a:ext>
                </a:extLst>
              </p:cNvPr>
              <p:cNvSpPr txBox="1"/>
              <p:nvPr/>
            </p:nvSpPr>
            <p:spPr>
              <a:xfrm>
                <a:off x="4315008" y="2426900"/>
                <a:ext cx="34364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227CD9-F86C-46AF-AA8A-D1E9EA570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008" y="2426900"/>
                <a:ext cx="3436471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E3BD0DDD-BBE7-4FB7-8CA2-0C538BD65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82" y="1755113"/>
            <a:ext cx="5578569" cy="615768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91D5836-C881-43A1-82CE-665E9491A6AB}"/>
              </a:ext>
            </a:extLst>
          </p:cNvPr>
          <p:cNvSpPr/>
          <p:nvPr/>
        </p:nvSpPr>
        <p:spPr bwMode="auto">
          <a:xfrm>
            <a:off x="9216577" y="1712199"/>
            <a:ext cx="651579" cy="632102"/>
          </a:xfrm>
          <a:custGeom>
            <a:avLst/>
            <a:gdLst>
              <a:gd name="connsiteX0" fmla="*/ 467471 w 651579"/>
              <a:gd name="connsiteY0" fmla="*/ 576869 h 632102"/>
              <a:gd name="connsiteX1" fmla="*/ 418376 w 651579"/>
              <a:gd name="connsiteY1" fmla="*/ 595280 h 632102"/>
              <a:gd name="connsiteX2" fmla="*/ 393828 w 651579"/>
              <a:gd name="connsiteY2" fmla="*/ 601417 h 632102"/>
              <a:gd name="connsiteX3" fmla="*/ 363144 w 651579"/>
              <a:gd name="connsiteY3" fmla="*/ 619828 h 632102"/>
              <a:gd name="connsiteX4" fmla="*/ 338596 w 651579"/>
              <a:gd name="connsiteY4" fmla="*/ 625965 h 632102"/>
              <a:gd name="connsiteX5" fmla="*/ 320185 w 651579"/>
              <a:gd name="connsiteY5" fmla="*/ 632102 h 632102"/>
              <a:gd name="connsiteX6" fmla="*/ 228132 w 651579"/>
              <a:gd name="connsiteY6" fmla="*/ 619828 h 632102"/>
              <a:gd name="connsiteX7" fmla="*/ 197447 w 651579"/>
              <a:gd name="connsiteY7" fmla="*/ 613691 h 632102"/>
              <a:gd name="connsiteX8" fmla="*/ 136078 w 651579"/>
              <a:gd name="connsiteY8" fmla="*/ 576869 h 632102"/>
              <a:gd name="connsiteX9" fmla="*/ 86983 w 651579"/>
              <a:gd name="connsiteY9" fmla="*/ 558459 h 632102"/>
              <a:gd name="connsiteX10" fmla="*/ 74709 w 651579"/>
              <a:gd name="connsiteY10" fmla="*/ 540048 h 632102"/>
              <a:gd name="connsiteX11" fmla="*/ 56298 w 651579"/>
              <a:gd name="connsiteY11" fmla="*/ 521637 h 632102"/>
              <a:gd name="connsiteX12" fmla="*/ 44024 w 651579"/>
              <a:gd name="connsiteY12" fmla="*/ 472542 h 632102"/>
              <a:gd name="connsiteX13" fmla="*/ 19477 w 651579"/>
              <a:gd name="connsiteY13" fmla="*/ 386625 h 632102"/>
              <a:gd name="connsiteX14" fmla="*/ 7203 w 651579"/>
              <a:gd name="connsiteY14" fmla="*/ 300708 h 632102"/>
              <a:gd name="connsiteX15" fmla="*/ 13340 w 651579"/>
              <a:gd name="connsiteY15" fmla="*/ 49095 h 632102"/>
              <a:gd name="connsiteX16" fmla="*/ 44024 w 651579"/>
              <a:gd name="connsiteY16" fmla="*/ 30684 h 632102"/>
              <a:gd name="connsiteX17" fmla="*/ 62435 w 651579"/>
              <a:gd name="connsiteY17" fmla="*/ 24547 h 632102"/>
              <a:gd name="connsiteX18" fmla="*/ 123804 w 651579"/>
              <a:gd name="connsiteY18" fmla="*/ 12273 h 632102"/>
              <a:gd name="connsiteX19" fmla="*/ 166763 w 651579"/>
              <a:gd name="connsiteY19" fmla="*/ 0 h 632102"/>
              <a:gd name="connsiteX20" fmla="*/ 406102 w 651579"/>
              <a:gd name="connsiteY20" fmla="*/ 6137 h 632102"/>
              <a:gd name="connsiteX21" fmla="*/ 424513 w 651579"/>
              <a:gd name="connsiteY21" fmla="*/ 12273 h 632102"/>
              <a:gd name="connsiteX22" fmla="*/ 455197 w 651579"/>
              <a:gd name="connsiteY22" fmla="*/ 18410 h 632102"/>
              <a:gd name="connsiteX23" fmla="*/ 479745 w 651579"/>
              <a:gd name="connsiteY23" fmla="*/ 24547 h 632102"/>
              <a:gd name="connsiteX24" fmla="*/ 504293 w 651579"/>
              <a:gd name="connsiteY24" fmla="*/ 67506 h 632102"/>
              <a:gd name="connsiteX25" fmla="*/ 528840 w 651579"/>
              <a:gd name="connsiteY25" fmla="*/ 98190 h 632102"/>
              <a:gd name="connsiteX26" fmla="*/ 547251 w 651579"/>
              <a:gd name="connsiteY26" fmla="*/ 135012 h 632102"/>
              <a:gd name="connsiteX27" fmla="*/ 559525 w 651579"/>
              <a:gd name="connsiteY27" fmla="*/ 153422 h 632102"/>
              <a:gd name="connsiteX28" fmla="*/ 565662 w 651579"/>
              <a:gd name="connsiteY28" fmla="*/ 190244 h 632102"/>
              <a:gd name="connsiteX29" fmla="*/ 608620 w 651579"/>
              <a:gd name="connsiteY29" fmla="*/ 257750 h 632102"/>
              <a:gd name="connsiteX30" fmla="*/ 627031 w 651579"/>
              <a:gd name="connsiteY30" fmla="*/ 343667 h 632102"/>
              <a:gd name="connsiteX31" fmla="*/ 633168 w 651579"/>
              <a:gd name="connsiteY31" fmla="*/ 392762 h 632102"/>
              <a:gd name="connsiteX32" fmla="*/ 651579 w 651579"/>
              <a:gd name="connsiteY32" fmla="*/ 423447 h 632102"/>
              <a:gd name="connsiteX33" fmla="*/ 645442 w 651579"/>
              <a:gd name="connsiteY33" fmla="*/ 497090 h 632102"/>
              <a:gd name="connsiteX34" fmla="*/ 620894 w 651579"/>
              <a:gd name="connsiteY34" fmla="*/ 503227 h 632102"/>
              <a:gd name="connsiteX35" fmla="*/ 602483 w 651579"/>
              <a:gd name="connsiteY35" fmla="*/ 521637 h 632102"/>
              <a:gd name="connsiteX36" fmla="*/ 534977 w 651579"/>
              <a:gd name="connsiteY36" fmla="*/ 558459 h 632102"/>
              <a:gd name="connsiteX37" fmla="*/ 516567 w 651579"/>
              <a:gd name="connsiteY37" fmla="*/ 570733 h 632102"/>
              <a:gd name="connsiteX38" fmla="*/ 467471 w 651579"/>
              <a:gd name="connsiteY38" fmla="*/ 583006 h 632102"/>
              <a:gd name="connsiteX39" fmla="*/ 430650 w 651579"/>
              <a:gd name="connsiteY39" fmla="*/ 607554 h 632102"/>
              <a:gd name="connsiteX40" fmla="*/ 412239 w 651579"/>
              <a:gd name="connsiteY40" fmla="*/ 619828 h 63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1579" h="632102">
                <a:moveTo>
                  <a:pt x="467471" y="576869"/>
                </a:moveTo>
                <a:cubicBezTo>
                  <a:pt x="451106" y="583006"/>
                  <a:pt x="434957" y="589753"/>
                  <a:pt x="418376" y="595280"/>
                </a:cubicBezTo>
                <a:cubicBezTo>
                  <a:pt x="410374" y="597947"/>
                  <a:pt x="401536" y="597991"/>
                  <a:pt x="393828" y="601417"/>
                </a:cubicBezTo>
                <a:cubicBezTo>
                  <a:pt x="382928" y="606261"/>
                  <a:pt x="374044" y="614984"/>
                  <a:pt x="363144" y="619828"/>
                </a:cubicBezTo>
                <a:cubicBezTo>
                  <a:pt x="355436" y="623254"/>
                  <a:pt x="346706" y="623648"/>
                  <a:pt x="338596" y="625965"/>
                </a:cubicBezTo>
                <a:cubicBezTo>
                  <a:pt x="332376" y="627742"/>
                  <a:pt x="326322" y="630056"/>
                  <a:pt x="320185" y="632102"/>
                </a:cubicBezTo>
                <a:lnTo>
                  <a:pt x="228132" y="619828"/>
                </a:lnTo>
                <a:cubicBezTo>
                  <a:pt x="217817" y="618281"/>
                  <a:pt x="206899" y="618102"/>
                  <a:pt x="197447" y="613691"/>
                </a:cubicBezTo>
                <a:cubicBezTo>
                  <a:pt x="175829" y="603603"/>
                  <a:pt x="158710" y="584412"/>
                  <a:pt x="136078" y="576869"/>
                </a:cubicBezTo>
                <a:cubicBezTo>
                  <a:pt x="107216" y="567250"/>
                  <a:pt x="123673" y="573136"/>
                  <a:pt x="86983" y="558459"/>
                </a:cubicBezTo>
                <a:cubicBezTo>
                  <a:pt x="82892" y="552322"/>
                  <a:pt x="79431" y="545714"/>
                  <a:pt x="74709" y="540048"/>
                </a:cubicBezTo>
                <a:cubicBezTo>
                  <a:pt x="69153" y="533381"/>
                  <a:pt x="61112" y="528858"/>
                  <a:pt x="56298" y="521637"/>
                </a:cubicBezTo>
                <a:cubicBezTo>
                  <a:pt x="50814" y="513412"/>
                  <a:pt x="45057" y="477190"/>
                  <a:pt x="44024" y="472542"/>
                </a:cubicBezTo>
                <a:cubicBezTo>
                  <a:pt x="37558" y="443444"/>
                  <a:pt x="28028" y="415131"/>
                  <a:pt x="19477" y="386625"/>
                </a:cubicBezTo>
                <a:cubicBezTo>
                  <a:pt x="15386" y="357986"/>
                  <a:pt x="10519" y="329447"/>
                  <a:pt x="7203" y="300708"/>
                </a:cubicBezTo>
                <a:cubicBezTo>
                  <a:pt x="-2321" y="218166"/>
                  <a:pt x="-4373" y="130070"/>
                  <a:pt x="13340" y="49095"/>
                </a:cubicBezTo>
                <a:cubicBezTo>
                  <a:pt x="15889" y="37443"/>
                  <a:pt x="33355" y="36018"/>
                  <a:pt x="44024" y="30684"/>
                </a:cubicBezTo>
                <a:cubicBezTo>
                  <a:pt x="49810" y="27791"/>
                  <a:pt x="56132" y="26002"/>
                  <a:pt x="62435" y="24547"/>
                </a:cubicBezTo>
                <a:cubicBezTo>
                  <a:pt x="82762" y="19856"/>
                  <a:pt x="103745" y="18004"/>
                  <a:pt x="123804" y="12273"/>
                </a:cubicBezTo>
                <a:lnTo>
                  <a:pt x="166763" y="0"/>
                </a:lnTo>
                <a:cubicBezTo>
                  <a:pt x="246543" y="2046"/>
                  <a:pt x="326386" y="2341"/>
                  <a:pt x="406102" y="6137"/>
                </a:cubicBezTo>
                <a:cubicBezTo>
                  <a:pt x="412564" y="6445"/>
                  <a:pt x="418237" y="10704"/>
                  <a:pt x="424513" y="12273"/>
                </a:cubicBezTo>
                <a:cubicBezTo>
                  <a:pt x="434632" y="14803"/>
                  <a:pt x="445015" y="16147"/>
                  <a:pt x="455197" y="18410"/>
                </a:cubicBezTo>
                <a:cubicBezTo>
                  <a:pt x="463431" y="20240"/>
                  <a:pt x="471562" y="22501"/>
                  <a:pt x="479745" y="24547"/>
                </a:cubicBezTo>
                <a:cubicBezTo>
                  <a:pt x="487928" y="38867"/>
                  <a:pt x="495145" y="53783"/>
                  <a:pt x="504293" y="67506"/>
                </a:cubicBezTo>
                <a:cubicBezTo>
                  <a:pt x="511559" y="78404"/>
                  <a:pt x="521808" y="87140"/>
                  <a:pt x="528840" y="98190"/>
                </a:cubicBezTo>
                <a:cubicBezTo>
                  <a:pt x="536207" y="109767"/>
                  <a:pt x="540587" y="123016"/>
                  <a:pt x="547251" y="135012"/>
                </a:cubicBezTo>
                <a:cubicBezTo>
                  <a:pt x="550833" y="141459"/>
                  <a:pt x="555434" y="147285"/>
                  <a:pt x="559525" y="153422"/>
                </a:cubicBezTo>
                <a:cubicBezTo>
                  <a:pt x="561571" y="165696"/>
                  <a:pt x="562086" y="178325"/>
                  <a:pt x="565662" y="190244"/>
                </a:cubicBezTo>
                <a:cubicBezTo>
                  <a:pt x="571913" y="211082"/>
                  <a:pt x="599340" y="244758"/>
                  <a:pt x="608620" y="257750"/>
                </a:cubicBezTo>
                <a:cubicBezTo>
                  <a:pt x="617001" y="291274"/>
                  <a:pt x="620067" y="301884"/>
                  <a:pt x="627031" y="343667"/>
                </a:cubicBezTo>
                <a:cubicBezTo>
                  <a:pt x="629742" y="359935"/>
                  <a:pt x="628318" y="376999"/>
                  <a:pt x="633168" y="392762"/>
                </a:cubicBezTo>
                <a:cubicBezTo>
                  <a:pt x="636676" y="404163"/>
                  <a:pt x="645442" y="413219"/>
                  <a:pt x="651579" y="423447"/>
                </a:cubicBezTo>
                <a:cubicBezTo>
                  <a:pt x="649533" y="447995"/>
                  <a:pt x="654285" y="474099"/>
                  <a:pt x="645442" y="497090"/>
                </a:cubicBezTo>
                <a:cubicBezTo>
                  <a:pt x="642414" y="504962"/>
                  <a:pt x="628217" y="499042"/>
                  <a:pt x="620894" y="503227"/>
                </a:cubicBezTo>
                <a:cubicBezTo>
                  <a:pt x="613359" y="507533"/>
                  <a:pt x="609334" y="516309"/>
                  <a:pt x="602483" y="521637"/>
                </a:cubicBezTo>
                <a:cubicBezTo>
                  <a:pt x="553491" y="559742"/>
                  <a:pt x="581603" y="535146"/>
                  <a:pt x="534977" y="558459"/>
                </a:cubicBezTo>
                <a:cubicBezTo>
                  <a:pt x="528380" y="561757"/>
                  <a:pt x="523164" y="567435"/>
                  <a:pt x="516567" y="570733"/>
                </a:cubicBezTo>
                <a:cubicBezTo>
                  <a:pt x="503991" y="577021"/>
                  <a:pt x="479134" y="580673"/>
                  <a:pt x="467471" y="583006"/>
                </a:cubicBezTo>
                <a:lnTo>
                  <a:pt x="430650" y="607554"/>
                </a:lnTo>
                <a:lnTo>
                  <a:pt x="412239" y="6198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577" y="1712199"/>
            <a:ext cx="800212" cy="6586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Actor-Critic Method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b="1" dirty="0"/>
              <a:t>AC</a:t>
            </a:r>
          </a:p>
          <a:p>
            <a:pPr lvl="1">
              <a:buFont typeface="Wingdings" panose="05000000000000000000" charset="0"/>
              <a:buChar char="Ø"/>
            </a:pPr>
            <a:endParaRPr lang="en-US" altLang="zh-CN" b="1" dirty="0"/>
          </a:p>
          <a:p>
            <a:pPr marL="471170" lvl="1" indent="0">
              <a:buNone/>
            </a:pPr>
            <a:endParaRPr lang="en-US" altLang="zh-CN" b="1" dirty="0"/>
          </a:p>
          <a:p>
            <a:pPr>
              <a:buFont typeface="Wingdings" panose="05000000000000000000" charset="0"/>
              <a:buChar char="Ø"/>
            </a:pPr>
            <a:endParaRPr lang="en-US" altLang="zh-CN" b="1" dirty="0"/>
          </a:p>
          <a:p>
            <a:pPr lvl="1">
              <a:buFont typeface="Wingdings" panose="05000000000000000000" charset="0"/>
              <a:buChar char="Ø"/>
            </a:pPr>
            <a:endParaRPr lang="en-US" altLang="zh-CN" b="1" dirty="0"/>
          </a:p>
          <a:p>
            <a:pPr marL="471170" lvl="1" indent="0">
              <a:buNone/>
            </a:pPr>
            <a:endParaRPr lang="en-US" altLang="zh-CN" sz="2200" b="1" dirty="0"/>
          </a:p>
          <a:p>
            <a:pPr marL="909320" lvl="2" indent="0">
              <a:buFont typeface="Wingdings" panose="05000000000000000000" charset="0"/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48</a:t>
            </a:fld>
            <a:endParaRPr lang="en-US" altLang="zh-CN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89A5450-E18A-4BCB-9176-6E5DFDBC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144" y="3028015"/>
            <a:ext cx="4152930" cy="18859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52367" y="2734962"/>
            <a:ext cx="2314833" cy="92333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AC</a:t>
            </a:r>
            <a:r>
              <a:rPr lang="zh-CN" altLang="en-US" dirty="0">
                <a:solidFill>
                  <a:srgbClr val="FF0000"/>
                </a:solidFill>
              </a:rPr>
              <a:t>问题：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方差高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收敛难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220170" y="1821390"/>
            <a:ext cx="5720074" cy="615768"/>
            <a:chOff x="2220170" y="1821390"/>
            <a:chExt cx="5720074" cy="61576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1B7B9F1-C3C0-426E-B1DD-09B02D1C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0170" y="1821390"/>
              <a:ext cx="5578569" cy="6157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0032" y="1876773"/>
              <a:ext cx="800212" cy="488748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 bwMode="auto">
          <a:xfrm>
            <a:off x="477795" y="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3361038" y="3978876"/>
            <a:ext cx="2669059" cy="1062681"/>
          </a:xfrm>
          <a:custGeom>
            <a:avLst/>
            <a:gdLst>
              <a:gd name="connsiteX0" fmla="*/ 24713 w 2669059"/>
              <a:gd name="connsiteY0" fmla="*/ 82378 h 1062681"/>
              <a:gd name="connsiteX1" fmla="*/ 65903 w 2669059"/>
              <a:gd name="connsiteY1" fmla="*/ 115329 h 1062681"/>
              <a:gd name="connsiteX2" fmla="*/ 115330 w 2669059"/>
              <a:gd name="connsiteY2" fmla="*/ 123567 h 1062681"/>
              <a:gd name="connsiteX3" fmla="*/ 148281 w 2669059"/>
              <a:gd name="connsiteY3" fmla="*/ 131805 h 1062681"/>
              <a:gd name="connsiteX4" fmla="*/ 378940 w 2669059"/>
              <a:gd name="connsiteY4" fmla="*/ 123567 h 1062681"/>
              <a:gd name="connsiteX5" fmla="*/ 453081 w 2669059"/>
              <a:gd name="connsiteY5" fmla="*/ 98854 h 1062681"/>
              <a:gd name="connsiteX6" fmla="*/ 527221 w 2669059"/>
              <a:gd name="connsiteY6" fmla="*/ 82378 h 1062681"/>
              <a:gd name="connsiteX7" fmla="*/ 593124 w 2669059"/>
              <a:gd name="connsiteY7" fmla="*/ 49427 h 1062681"/>
              <a:gd name="connsiteX8" fmla="*/ 1194486 w 2669059"/>
              <a:gd name="connsiteY8" fmla="*/ 32951 h 1062681"/>
              <a:gd name="connsiteX9" fmla="*/ 1227438 w 2669059"/>
              <a:gd name="connsiteY9" fmla="*/ 24713 h 1062681"/>
              <a:gd name="connsiteX10" fmla="*/ 1252151 w 2669059"/>
              <a:gd name="connsiteY10" fmla="*/ 16475 h 1062681"/>
              <a:gd name="connsiteX11" fmla="*/ 1359243 w 2669059"/>
              <a:gd name="connsiteY11" fmla="*/ 0 h 1062681"/>
              <a:gd name="connsiteX12" fmla="*/ 1902940 w 2669059"/>
              <a:gd name="connsiteY12" fmla="*/ 8238 h 1062681"/>
              <a:gd name="connsiteX13" fmla="*/ 1927654 w 2669059"/>
              <a:gd name="connsiteY13" fmla="*/ 16475 h 1062681"/>
              <a:gd name="connsiteX14" fmla="*/ 1993557 w 2669059"/>
              <a:gd name="connsiteY14" fmla="*/ 24713 h 1062681"/>
              <a:gd name="connsiteX15" fmla="*/ 2042984 w 2669059"/>
              <a:gd name="connsiteY15" fmla="*/ 41189 h 1062681"/>
              <a:gd name="connsiteX16" fmla="*/ 2067697 w 2669059"/>
              <a:gd name="connsiteY16" fmla="*/ 49427 h 1062681"/>
              <a:gd name="connsiteX17" fmla="*/ 2133600 w 2669059"/>
              <a:gd name="connsiteY17" fmla="*/ 57665 h 1062681"/>
              <a:gd name="connsiteX18" fmla="*/ 2166551 w 2669059"/>
              <a:gd name="connsiteY18" fmla="*/ 74140 h 1062681"/>
              <a:gd name="connsiteX19" fmla="*/ 2215978 w 2669059"/>
              <a:gd name="connsiteY19" fmla="*/ 82378 h 1062681"/>
              <a:gd name="connsiteX20" fmla="*/ 2248930 w 2669059"/>
              <a:gd name="connsiteY20" fmla="*/ 90616 h 1062681"/>
              <a:gd name="connsiteX21" fmla="*/ 2281881 w 2669059"/>
              <a:gd name="connsiteY21" fmla="*/ 107092 h 1062681"/>
              <a:gd name="connsiteX22" fmla="*/ 2306594 w 2669059"/>
              <a:gd name="connsiteY22" fmla="*/ 115329 h 1062681"/>
              <a:gd name="connsiteX23" fmla="*/ 2347784 w 2669059"/>
              <a:gd name="connsiteY23" fmla="*/ 140043 h 1062681"/>
              <a:gd name="connsiteX24" fmla="*/ 2380735 w 2669059"/>
              <a:gd name="connsiteY24" fmla="*/ 156519 h 1062681"/>
              <a:gd name="connsiteX25" fmla="*/ 2421924 w 2669059"/>
              <a:gd name="connsiteY25" fmla="*/ 181232 h 1062681"/>
              <a:gd name="connsiteX26" fmla="*/ 2479589 w 2669059"/>
              <a:gd name="connsiteY26" fmla="*/ 205946 h 1062681"/>
              <a:gd name="connsiteX27" fmla="*/ 2537254 w 2669059"/>
              <a:gd name="connsiteY27" fmla="*/ 263610 h 1062681"/>
              <a:gd name="connsiteX28" fmla="*/ 2561967 w 2669059"/>
              <a:gd name="connsiteY28" fmla="*/ 288324 h 1062681"/>
              <a:gd name="connsiteX29" fmla="*/ 2578443 w 2669059"/>
              <a:gd name="connsiteY29" fmla="*/ 313038 h 1062681"/>
              <a:gd name="connsiteX30" fmla="*/ 2603157 w 2669059"/>
              <a:gd name="connsiteY30" fmla="*/ 329513 h 1062681"/>
              <a:gd name="connsiteX31" fmla="*/ 2627870 w 2669059"/>
              <a:gd name="connsiteY31" fmla="*/ 378940 h 1062681"/>
              <a:gd name="connsiteX32" fmla="*/ 2644346 w 2669059"/>
              <a:gd name="connsiteY32" fmla="*/ 428367 h 1062681"/>
              <a:gd name="connsiteX33" fmla="*/ 2669059 w 2669059"/>
              <a:gd name="connsiteY33" fmla="*/ 551935 h 1062681"/>
              <a:gd name="connsiteX34" fmla="*/ 2652584 w 2669059"/>
              <a:gd name="connsiteY34" fmla="*/ 757881 h 1062681"/>
              <a:gd name="connsiteX35" fmla="*/ 2619632 w 2669059"/>
              <a:gd name="connsiteY35" fmla="*/ 832021 h 1062681"/>
              <a:gd name="connsiteX36" fmla="*/ 2594919 w 2669059"/>
              <a:gd name="connsiteY36" fmla="*/ 848497 h 1062681"/>
              <a:gd name="connsiteX37" fmla="*/ 2529016 w 2669059"/>
              <a:gd name="connsiteY37" fmla="*/ 873210 h 1062681"/>
              <a:gd name="connsiteX38" fmla="*/ 2504303 w 2669059"/>
              <a:gd name="connsiteY38" fmla="*/ 881448 h 1062681"/>
              <a:gd name="connsiteX39" fmla="*/ 2446638 w 2669059"/>
              <a:gd name="connsiteY39" fmla="*/ 889686 h 1062681"/>
              <a:gd name="connsiteX40" fmla="*/ 2306594 w 2669059"/>
              <a:gd name="connsiteY40" fmla="*/ 914400 h 1062681"/>
              <a:gd name="connsiteX41" fmla="*/ 2257167 w 2669059"/>
              <a:gd name="connsiteY41" fmla="*/ 922638 h 1062681"/>
              <a:gd name="connsiteX42" fmla="*/ 2224216 w 2669059"/>
              <a:gd name="connsiteY42" fmla="*/ 930875 h 1062681"/>
              <a:gd name="connsiteX43" fmla="*/ 1960605 w 2669059"/>
              <a:gd name="connsiteY43" fmla="*/ 939113 h 1062681"/>
              <a:gd name="connsiteX44" fmla="*/ 1828800 w 2669059"/>
              <a:gd name="connsiteY44" fmla="*/ 963827 h 1062681"/>
              <a:gd name="connsiteX45" fmla="*/ 1762897 w 2669059"/>
              <a:gd name="connsiteY45" fmla="*/ 980302 h 1062681"/>
              <a:gd name="connsiteX46" fmla="*/ 1688757 w 2669059"/>
              <a:gd name="connsiteY46" fmla="*/ 996778 h 1062681"/>
              <a:gd name="connsiteX47" fmla="*/ 1664043 w 2669059"/>
              <a:gd name="connsiteY47" fmla="*/ 1005016 h 1062681"/>
              <a:gd name="connsiteX48" fmla="*/ 1598140 w 2669059"/>
              <a:gd name="connsiteY48" fmla="*/ 1013254 h 1062681"/>
              <a:gd name="connsiteX49" fmla="*/ 1458097 w 2669059"/>
              <a:gd name="connsiteY49" fmla="*/ 1037967 h 1062681"/>
              <a:gd name="connsiteX50" fmla="*/ 1210962 w 2669059"/>
              <a:gd name="connsiteY50" fmla="*/ 1054443 h 1062681"/>
              <a:gd name="connsiteX51" fmla="*/ 1186248 w 2669059"/>
              <a:gd name="connsiteY51" fmla="*/ 1062681 h 1062681"/>
              <a:gd name="connsiteX52" fmla="*/ 1046205 w 2669059"/>
              <a:gd name="connsiteY52" fmla="*/ 1054443 h 1062681"/>
              <a:gd name="connsiteX53" fmla="*/ 1005016 w 2669059"/>
              <a:gd name="connsiteY53" fmla="*/ 1046205 h 1062681"/>
              <a:gd name="connsiteX54" fmla="*/ 906162 w 2669059"/>
              <a:gd name="connsiteY54" fmla="*/ 1037967 h 1062681"/>
              <a:gd name="connsiteX55" fmla="*/ 823784 w 2669059"/>
              <a:gd name="connsiteY55" fmla="*/ 1021492 h 1062681"/>
              <a:gd name="connsiteX56" fmla="*/ 749643 w 2669059"/>
              <a:gd name="connsiteY56" fmla="*/ 1005016 h 1062681"/>
              <a:gd name="connsiteX57" fmla="*/ 716692 w 2669059"/>
              <a:gd name="connsiteY57" fmla="*/ 988540 h 1062681"/>
              <a:gd name="connsiteX58" fmla="*/ 626076 w 2669059"/>
              <a:gd name="connsiteY58" fmla="*/ 963827 h 1062681"/>
              <a:gd name="connsiteX59" fmla="*/ 527221 w 2669059"/>
              <a:gd name="connsiteY59" fmla="*/ 914400 h 1062681"/>
              <a:gd name="connsiteX60" fmla="*/ 494270 w 2669059"/>
              <a:gd name="connsiteY60" fmla="*/ 889686 h 1062681"/>
              <a:gd name="connsiteX61" fmla="*/ 453081 w 2669059"/>
              <a:gd name="connsiteY61" fmla="*/ 873210 h 1062681"/>
              <a:gd name="connsiteX62" fmla="*/ 428367 w 2669059"/>
              <a:gd name="connsiteY62" fmla="*/ 856735 h 1062681"/>
              <a:gd name="connsiteX63" fmla="*/ 370703 w 2669059"/>
              <a:gd name="connsiteY63" fmla="*/ 832021 h 1062681"/>
              <a:gd name="connsiteX64" fmla="*/ 296562 w 2669059"/>
              <a:gd name="connsiteY64" fmla="*/ 774356 h 1062681"/>
              <a:gd name="connsiteX65" fmla="*/ 247135 w 2669059"/>
              <a:gd name="connsiteY65" fmla="*/ 724929 h 1062681"/>
              <a:gd name="connsiteX66" fmla="*/ 189470 w 2669059"/>
              <a:gd name="connsiteY66" fmla="*/ 675502 h 1062681"/>
              <a:gd name="connsiteX67" fmla="*/ 148281 w 2669059"/>
              <a:gd name="connsiteY67" fmla="*/ 634313 h 1062681"/>
              <a:gd name="connsiteX68" fmla="*/ 131805 w 2669059"/>
              <a:gd name="connsiteY68" fmla="*/ 609600 h 1062681"/>
              <a:gd name="connsiteX69" fmla="*/ 98854 w 2669059"/>
              <a:gd name="connsiteY69" fmla="*/ 576648 h 1062681"/>
              <a:gd name="connsiteX70" fmla="*/ 82378 w 2669059"/>
              <a:gd name="connsiteY70" fmla="*/ 551935 h 1062681"/>
              <a:gd name="connsiteX71" fmla="*/ 57665 w 2669059"/>
              <a:gd name="connsiteY71" fmla="*/ 543697 h 1062681"/>
              <a:gd name="connsiteX72" fmla="*/ 8238 w 2669059"/>
              <a:gd name="connsiteY72" fmla="*/ 510746 h 1062681"/>
              <a:gd name="connsiteX73" fmla="*/ 0 w 2669059"/>
              <a:gd name="connsiteY73" fmla="*/ 486032 h 1062681"/>
              <a:gd name="connsiteX74" fmla="*/ 16476 w 2669059"/>
              <a:gd name="connsiteY74" fmla="*/ 313038 h 1062681"/>
              <a:gd name="connsiteX75" fmla="*/ 24713 w 2669059"/>
              <a:gd name="connsiteY75" fmla="*/ 280086 h 1062681"/>
              <a:gd name="connsiteX76" fmla="*/ 32951 w 2669059"/>
              <a:gd name="connsiteY76" fmla="*/ 222421 h 1062681"/>
              <a:gd name="connsiteX77" fmla="*/ 65903 w 2669059"/>
              <a:gd name="connsiteY77" fmla="*/ 172994 h 1062681"/>
              <a:gd name="connsiteX78" fmla="*/ 74140 w 2669059"/>
              <a:gd name="connsiteY78" fmla="*/ 140043 h 1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669059" h="1062681">
                <a:moveTo>
                  <a:pt x="24713" y="82378"/>
                </a:moveTo>
                <a:cubicBezTo>
                  <a:pt x="38443" y="93362"/>
                  <a:pt x="49896" y="108053"/>
                  <a:pt x="65903" y="115329"/>
                </a:cubicBezTo>
                <a:cubicBezTo>
                  <a:pt x="81109" y="122241"/>
                  <a:pt x="98951" y="120291"/>
                  <a:pt x="115330" y="123567"/>
                </a:cubicBezTo>
                <a:cubicBezTo>
                  <a:pt x="126432" y="125787"/>
                  <a:pt x="137297" y="129059"/>
                  <a:pt x="148281" y="131805"/>
                </a:cubicBezTo>
                <a:cubicBezTo>
                  <a:pt x="225167" y="129059"/>
                  <a:pt x="302450" y="131836"/>
                  <a:pt x="378940" y="123567"/>
                </a:cubicBezTo>
                <a:cubicBezTo>
                  <a:pt x="404840" y="120767"/>
                  <a:pt x="428367" y="107092"/>
                  <a:pt x="453081" y="98854"/>
                </a:cubicBezTo>
                <a:cubicBezTo>
                  <a:pt x="493644" y="85333"/>
                  <a:pt x="469221" y="92045"/>
                  <a:pt x="527221" y="82378"/>
                </a:cubicBezTo>
                <a:cubicBezTo>
                  <a:pt x="549189" y="71394"/>
                  <a:pt x="568898" y="53465"/>
                  <a:pt x="593124" y="49427"/>
                </a:cubicBezTo>
                <a:cubicBezTo>
                  <a:pt x="824046" y="10939"/>
                  <a:pt x="625850" y="41438"/>
                  <a:pt x="1194486" y="32951"/>
                </a:cubicBezTo>
                <a:cubicBezTo>
                  <a:pt x="1205470" y="30205"/>
                  <a:pt x="1216552" y="27823"/>
                  <a:pt x="1227438" y="24713"/>
                </a:cubicBezTo>
                <a:cubicBezTo>
                  <a:pt x="1235787" y="22327"/>
                  <a:pt x="1243674" y="18359"/>
                  <a:pt x="1252151" y="16475"/>
                </a:cubicBezTo>
                <a:cubicBezTo>
                  <a:pt x="1272711" y="11906"/>
                  <a:pt x="1340865" y="2625"/>
                  <a:pt x="1359243" y="0"/>
                </a:cubicBezTo>
                <a:lnTo>
                  <a:pt x="1902940" y="8238"/>
                </a:lnTo>
                <a:cubicBezTo>
                  <a:pt x="1911620" y="8490"/>
                  <a:pt x="1919111" y="14922"/>
                  <a:pt x="1927654" y="16475"/>
                </a:cubicBezTo>
                <a:cubicBezTo>
                  <a:pt x="1949436" y="20435"/>
                  <a:pt x="1971589" y="21967"/>
                  <a:pt x="1993557" y="24713"/>
                </a:cubicBezTo>
                <a:lnTo>
                  <a:pt x="2042984" y="41189"/>
                </a:lnTo>
                <a:cubicBezTo>
                  <a:pt x="2051222" y="43935"/>
                  <a:pt x="2059081" y="48350"/>
                  <a:pt x="2067697" y="49427"/>
                </a:cubicBezTo>
                <a:lnTo>
                  <a:pt x="2133600" y="57665"/>
                </a:lnTo>
                <a:cubicBezTo>
                  <a:pt x="2144584" y="63157"/>
                  <a:pt x="2154789" y="70611"/>
                  <a:pt x="2166551" y="74140"/>
                </a:cubicBezTo>
                <a:cubicBezTo>
                  <a:pt x="2182550" y="78939"/>
                  <a:pt x="2199599" y="79102"/>
                  <a:pt x="2215978" y="82378"/>
                </a:cubicBezTo>
                <a:cubicBezTo>
                  <a:pt x="2227080" y="84598"/>
                  <a:pt x="2237946" y="87870"/>
                  <a:pt x="2248930" y="90616"/>
                </a:cubicBezTo>
                <a:cubicBezTo>
                  <a:pt x="2259914" y="96108"/>
                  <a:pt x="2270594" y="102255"/>
                  <a:pt x="2281881" y="107092"/>
                </a:cubicBezTo>
                <a:cubicBezTo>
                  <a:pt x="2289862" y="110512"/>
                  <a:pt x="2298827" y="111446"/>
                  <a:pt x="2306594" y="115329"/>
                </a:cubicBezTo>
                <a:cubicBezTo>
                  <a:pt x="2320915" y="122490"/>
                  <a:pt x="2333787" y="132267"/>
                  <a:pt x="2347784" y="140043"/>
                </a:cubicBezTo>
                <a:cubicBezTo>
                  <a:pt x="2358519" y="146007"/>
                  <a:pt x="2370000" y="150555"/>
                  <a:pt x="2380735" y="156519"/>
                </a:cubicBezTo>
                <a:cubicBezTo>
                  <a:pt x="2394731" y="164295"/>
                  <a:pt x="2407603" y="174072"/>
                  <a:pt x="2421924" y="181232"/>
                </a:cubicBezTo>
                <a:cubicBezTo>
                  <a:pt x="2477979" y="209259"/>
                  <a:pt x="2411024" y="163093"/>
                  <a:pt x="2479589" y="205946"/>
                </a:cubicBezTo>
                <a:cubicBezTo>
                  <a:pt x="2523522" y="233404"/>
                  <a:pt x="2504304" y="225168"/>
                  <a:pt x="2537254" y="263610"/>
                </a:cubicBezTo>
                <a:cubicBezTo>
                  <a:pt x="2544836" y="272455"/>
                  <a:pt x="2554509" y="279374"/>
                  <a:pt x="2561967" y="288324"/>
                </a:cubicBezTo>
                <a:cubicBezTo>
                  <a:pt x="2568305" y="295930"/>
                  <a:pt x="2571442" y="306037"/>
                  <a:pt x="2578443" y="313038"/>
                </a:cubicBezTo>
                <a:cubicBezTo>
                  <a:pt x="2585444" y="320039"/>
                  <a:pt x="2594919" y="324021"/>
                  <a:pt x="2603157" y="329513"/>
                </a:cubicBezTo>
                <a:cubicBezTo>
                  <a:pt x="2633189" y="419621"/>
                  <a:pt x="2585296" y="283152"/>
                  <a:pt x="2627870" y="378940"/>
                </a:cubicBezTo>
                <a:cubicBezTo>
                  <a:pt x="2634924" y="394810"/>
                  <a:pt x="2640134" y="411519"/>
                  <a:pt x="2644346" y="428367"/>
                </a:cubicBezTo>
                <a:cubicBezTo>
                  <a:pt x="2665530" y="513107"/>
                  <a:pt x="2657619" y="471854"/>
                  <a:pt x="2669059" y="551935"/>
                </a:cubicBezTo>
                <a:cubicBezTo>
                  <a:pt x="2666962" y="591773"/>
                  <a:pt x="2667165" y="699555"/>
                  <a:pt x="2652584" y="757881"/>
                </a:cubicBezTo>
                <a:cubicBezTo>
                  <a:pt x="2647146" y="779635"/>
                  <a:pt x="2637664" y="813989"/>
                  <a:pt x="2619632" y="832021"/>
                </a:cubicBezTo>
                <a:cubicBezTo>
                  <a:pt x="2612631" y="839022"/>
                  <a:pt x="2603515" y="843585"/>
                  <a:pt x="2594919" y="848497"/>
                </a:cubicBezTo>
                <a:cubicBezTo>
                  <a:pt x="2556526" y="870436"/>
                  <a:pt x="2569562" y="861626"/>
                  <a:pt x="2529016" y="873210"/>
                </a:cubicBezTo>
                <a:cubicBezTo>
                  <a:pt x="2520667" y="875595"/>
                  <a:pt x="2512818" y="879745"/>
                  <a:pt x="2504303" y="881448"/>
                </a:cubicBezTo>
                <a:cubicBezTo>
                  <a:pt x="2485263" y="885256"/>
                  <a:pt x="2465678" y="885878"/>
                  <a:pt x="2446638" y="889686"/>
                </a:cubicBezTo>
                <a:cubicBezTo>
                  <a:pt x="2259755" y="927063"/>
                  <a:pt x="2509601" y="887332"/>
                  <a:pt x="2306594" y="914400"/>
                </a:cubicBezTo>
                <a:cubicBezTo>
                  <a:pt x="2290038" y="916608"/>
                  <a:pt x="2273546" y="919362"/>
                  <a:pt x="2257167" y="922638"/>
                </a:cubicBezTo>
                <a:cubicBezTo>
                  <a:pt x="2246065" y="924858"/>
                  <a:pt x="2235520" y="930247"/>
                  <a:pt x="2224216" y="930875"/>
                </a:cubicBezTo>
                <a:cubicBezTo>
                  <a:pt x="2136438" y="935751"/>
                  <a:pt x="2048475" y="936367"/>
                  <a:pt x="1960605" y="939113"/>
                </a:cubicBezTo>
                <a:cubicBezTo>
                  <a:pt x="1782866" y="983549"/>
                  <a:pt x="2005516" y="930694"/>
                  <a:pt x="1828800" y="963827"/>
                </a:cubicBezTo>
                <a:cubicBezTo>
                  <a:pt x="1806544" y="968000"/>
                  <a:pt x="1785101" y="975861"/>
                  <a:pt x="1762897" y="980302"/>
                </a:cubicBezTo>
                <a:cubicBezTo>
                  <a:pt x="1734583" y="985965"/>
                  <a:pt x="1715904" y="989022"/>
                  <a:pt x="1688757" y="996778"/>
                </a:cubicBezTo>
                <a:cubicBezTo>
                  <a:pt x="1680408" y="999164"/>
                  <a:pt x="1672587" y="1003463"/>
                  <a:pt x="1664043" y="1005016"/>
                </a:cubicBezTo>
                <a:cubicBezTo>
                  <a:pt x="1642261" y="1008976"/>
                  <a:pt x="1620108" y="1010508"/>
                  <a:pt x="1598140" y="1013254"/>
                </a:cubicBezTo>
                <a:cubicBezTo>
                  <a:pt x="1508115" y="1035760"/>
                  <a:pt x="1554743" y="1027228"/>
                  <a:pt x="1458097" y="1037967"/>
                </a:cubicBezTo>
                <a:cubicBezTo>
                  <a:pt x="1359995" y="1070669"/>
                  <a:pt x="1467738" y="1037324"/>
                  <a:pt x="1210962" y="1054443"/>
                </a:cubicBezTo>
                <a:cubicBezTo>
                  <a:pt x="1202298" y="1055021"/>
                  <a:pt x="1194486" y="1059935"/>
                  <a:pt x="1186248" y="1062681"/>
                </a:cubicBezTo>
                <a:cubicBezTo>
                  <a:pt x="1139567" y="1059935"/>
                  <a:pt x="1092775" y="1058677"/>
                  <a:pt x="1046205" y="1054443"/>
                </a:cubicBezTo>
                <a:cubicBezTo>
                  <a:pt x="1032261" y="1053175"/>
                  <a:pt x="1018922" y="1047841"/>
                  <a:pt x="1005016" y="1046205"/>
                </a:cubicBezTo>
                <a:cubicBezTo>
                  <a:pt x="972177" y="1042341"/>
                  <a:pt x="939025" y="1041619"/>
                  <a:pt x="906162" y="1037967"/>
                </a:cubicBezTo>
                <a:cubicBezTo>
                  <a:pt x="857745" y="1032587"/>
                  <a:pt x="864685" y="1030581"/>
                  <a:pt x="823784" y="1021492"/>
                </a:cubicBezTo>
                <a:cubicBezTo>
                  <a:pt x="810973" y="1018645"/>
                  <a:pt x="764255" y="1010495"/>
                  <a:pt x="749643" y="1005016"/>
                </a:cubicBezTo>
                <a:cubicBezTo>
                  <a:pt x="738145" y="1000704"/>
                  <a:pt x="728342" y="992423"/>
                  <a:pt x="716692" y="988540"/>
                </a:cubicBezTo>
                <a:cubicBezTo>
                  <a:pt x="639167" y="962698"/>
                  <a:pt x="712732" y="1002340"/>
                  <a:pt x="626076" y="963827"/>
                </a:cubicBezTo>
                <a:cubicBezTo>
                  <a:pt x="592410" y="948865"/>
                  <a:pt x="556693" y="936505"/>
                  <a:pt x="527221" y="914400"/>
                </a:cubicBezTo>
                <a:cubicBezTo>
                  <a:pt x="516237" y="906162"/>
                  <a:pt x="506272" y="896354"/>
                  <a:pt x="494270" y="889686"/>
                </a:cubicBezTo>
                <a:cubicBezTo>
                  <a:pt x="481344" y="882504"/>
                  <a:pt x="466307" y="879823"/>
                  <a:pt x="453081" y="873210"/>
                </a:cubicBezTo>
                <a:cubicBezTo>
                  <a:pt x="444226" y="868782"/>
                  <a:pt x="437222" y="861163"/>
                  <a:pt x="428367" y="856735"/>
                </a:cubicBezTo>
                <a:cubicBezTo>
                  <a:pt x="389284" y="837194"/>
                  <a:pt x="415268" y="862874"/>
                  <a:pt x="370703" y="832021"/>
                </a:cubicBezTo>
                <a:cubicBezTo>
                  <a:pt x="344961" y="814200"/>
                  <a:pt x="313929" y="800406"/>
                  <a:pt x="296562" y="774356"/>
                </a:cubicBezTo>
                <a:cubicBezTo>
                  <a:pt x="257733" y="716115"/>
                  <a:pt x="308443" y="786237"/>
                  <a:pt x="247135" y="724929"/>
                </a:cubicBezTo>
                <a:cubicBezTo>
                  <a:pt x="190083" y="667877"/>
                  <a:pt x="290406" y="736065"/>
                  <a:pt x="189470" y="675502"/>
                </a:cubicBezTo>
                <a:cubicBezTo>
                  <a:pt x="145534" y="609601"/>
                  <a:pt x="203200" y="689232"/>
                  <a:pt x="148281" y="634313"/>
                </a:cubicBezTo>
                <a:cubicBezTo>
                  <a:pt x="141280" y="627312"/>
                  <a:pt x="138248" y="617117"/>
                  <a:pt x="131805" y="609600"/>
                </a:cubicBezTo>
                <a:cubicBezTo>
                  <a:pt x="121696" y="597806"/>
                  <a:pt x="108963" y="588442"/>
                  <a:pt x="98854" y="576648"/>
                </a:cubicBezTo>
                <a:cubicBezTo>
                  <a:pt x="92411" y="569131"/>
                  <a:pt x="90109" y="558120"/>
                  <a:pt x="82378" y="551935"/>
                </a:cubicBezTo>
                <a:cubicBezTo>
                  <a:pt x="75597" y="546511"/>
                  <a:pt x="65256" y="547914"/>
                  <a:pt x="57665" y="543697"/>
                </a:cubicBezTo>
                <a:cubicBezTo>
                  <a:pt x="40356" y="534081"/>
                  <a:pt x="8238" y="510746"/>
                  <a:pt x="8238" y="510746"/>
                </a:cubicBezTo>
                <a:cubicBezTo>
                  <a:pt x="5492" y="502508"/>
                  <a:pt x="0" y="494716"/>
                  <a:pt x="0" y="486032"/>
                </a:cubicBezTo>
                <a:cubicBezTo>
                  <a:pt x="0" y="429666"/>
                  <a:pt x="5234" y="369250"/>
                  <a:pt x="16476" y="313038"/>
                </a:cubicBezTo>
                <a:cubicBezTo>
                  <a:pt x="18696" y="301936"/>
                  <a:pt x="22688" y="291225"/>
                  <a:pt x="24713" y="280086"/>
                </a:cubicBezTo>
                <a:cubicBezTo>
                  <a:pt x="28186" y="260982"/>
                  <a:pt x="25981" y="240544"/>
                  <a:pt x="32951" y="222421"/>
                </a:cubicBezTo>
                <a:cubicBezTo>
                  <a:pt x="40059" y="203939"/>
                  <a:pt x="65903" y="172994"/>
                  <a:pt x="65903" y="172994"/>
                </a:cubicBezTo>
                <a:cubicBezTo>
                  <a:pt x="75008" y="145676"/>
                  <a:pt x="74140" y="156964"/>
                  <a:pt x="74140" y="14004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258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Actor-Critic Method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b="1" dirty="0"/>
              <a:t>A2C(Advantage</a:t>
            </a:r>
            <a:r>
              <a:rPr lang="zh-CN" altLang="en-US" b="1" dirty="0"/>
              <a:t> </a:t>
            </a:r>
            <a:r>
              <a:rPr lang="en-US" altLang="zh-CN" b="1" dirty="0"/>
              <a:t>Actor</a:t>
            </a:r>
            <a:r>
              <a:rPr lang="zh-CN" altLang="en-US" b="1" dirty="0"/>
              <a:t> </a:t>
            </a:r>
            <a:r>
              <a:rPr lang="en-US" altLang="zh-CN" b="1" dirty="0"/>
              <a:t>Critic)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b="1" dirty="0"/>
              <a:t>降低方差</a:t>
            </a:r>
            <a:endParaRPr lang="en-US" altLang="zh-CN" b="1" dirty="0"/>
          </a:p>
          <a:p>
            <a:pPr lvl="1">
              <a:buFont typeface="Wingdings" panose="05000000000000000000" charset="0"/>
              <a:buChar char="Ø"/>
            </a:pPr>
            <a:endParaRPr lang="en-US" altLang="zh-CN" b="1" dirty="0"/>
          </a:p>
          <a:p>
            <a:pPr marL="471170" lvl="1" indent="0">
              <a:buNone/>
            </a:pPr>
            <a:endParaRPr lang="en-US" altLang="zh-CN" b="1" dirty="0"/>
          </a:p>
          <a:p>
            <a:pPr>
              <a:buFont typeface="Wingdings" panose="05000000000000000000" charset="0"/>
              <a:buChar char="Ø"/>
            </a:pPr>
            <a:endParaRPr lang="en-US" altLang="zh-CN" b="1" dirty="0"/>
          </a:p>
          <a:p>
            <a:pPr>
              <a:buFont typeface="Wingdings" panose="05000000000000000000" charset="0"/>
              <a:buChar char="Ø"/>
            </a:pPr>
            <a:r>
              <a:rPr lang="en-US" altLang="zh-CN" b="1" dirty="0"/>
              <a:t>A3C</a:t>
            </a:r>
            <a:r>
              <a:rPr lang="zh-CN" altLang="en-US" b="1" dirty="0"/>
              <a:t>（</a:t>
            </a:r>
            <a:r>
              <a:rPr lang="en-US" altLang="zh-CN" b="1" dirty="0"/>
              <a:t>Asynchronous A2C 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b="1" dirty="0"/>
              <a:t>不用经验回放池打破数据相关性</a:t>
            </a:r>
            <a:endParaRPr lang="en-US" altLang="zh-CN" b="1" dirty="0"/>
          </a:p>
          <a:p>
            <a:pPr marL="471170" lvl="1" indent="0">
              <a:buNone/>
            </a:pPr>
            <a:endParaRPr lang="en-US" altLang="zh-CN" b="1" dirty="0"/>
          </a:p>
          <a:p>
            <a:pPr marL="471170" lvl="1" indent="0">
              <a:buNone/>
            </a:pPr>
            <a:endParaRPr lang="en-US" altLang="zh-CN" sz="2200" b="1" dirty="0"/>
          </a:p>
          <a:p>
            <a:pPr marL="909320" lvl="2" indent="0">
              <a:buFont typeface="Wingdings" panose="05000000000000000000" charset="0"/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49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3393B3-B27A-402F-BFD4-CBC41856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32" y="2686919"/>
            <a:ext cx="2686070" cy="42862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8465AA3-1959-43F1-BAA7-5D7035ADABE6}"/>
              </a:ext>
            </a:extLst>
          </p:cNvPr>
          <p:cNvGrpSpPr/>
          <p:nvPr/>
        </p:nvGrpSpPr>
        <p:grpSpPr>
          <a:xfrm>
            <a:off x="1334618" y="2081408"/>
            <a:ext cx="5789197" cy="615768"/>
            <a:chOff x="2195341" y="1816993"/>
            <a:chExt cx="5789197" cy="61576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1B7B9F1-C3C0-426E-B1DD-09B02D1C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341" y="1816993"/>
              <a:ext cx="5578569" cy="61576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4C6E25B-F4F8-4ECC-8E22-9AFC596BC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6156" y="1895635"/>
              <a:ext cx="848382" cy="478734"/>
            </a:xfrm>
            <a:prstGeom prst="rect">
              <a:avLst/>
            </a:prstGeom>
          </p:spPr>
        </p:pic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329B6634-0768-4859-8535-33E398A6D643}"/>
              </a:ext>
            </a:extLst>
          </p:cNvPr>
          <p:cNvSpPr/>
          <p:nvPr/>
        </p:nvSpPr>
        <p:spPr bwMode="auto">
          <a:xfrm>
            <a:off x="6226594" y="2025181"/>
            <a:ext cx="970504" cy="791662"/>
          </a:xfrm>
          <a:custGeom>
            <a:avLst/>
            <a:gdLst>
              <a:gd name="connsiteX0" fmla="*/ 260123 w 970504"/>
              <a:gd name="connsiteY0" fmla="*/ 754840 h 791662"/>
              <a:gd name="connsiteX1" fmla="*/ 186480 w 970504"/>
              <a:gd name="connsiteY1" fmla="*/ 705745 h 791662"/>
              <a:gd name="connsiteX2" fmla="*/ 155795 w 970504"/>
              <a:gd name="connsiteY2" fmla="*/ 681198 h 791662"/>
              <a:gd name="connsiteX3" fmla="*/ 137385 w 970504"/>
              <a:gd name="connsiteY3" fmla="*/ 675061 h 791662"/>
              <a:gd name="connsiteX4" fmla="*/ 94426 w 970504"/>
              <a:gd name="connsiteY4" fmla="*/ 656650 h 791662"/>
              <a:gd name="connsiteX5" fmla="*/ 63742 w 970504"/>
              <a:gd name="connsiteY5" fmla="*/ 632102 h 791662"/>
              <a:gd name="connsiteX6" fmla="*/ 45331 w 970504"/>
              <a:gd name="connsiteY6" fmla="*/ 625965 h 791662"/>
              <a:gd name="connsiteX7" fmla="*/ 26920 w 970504"/>
              <a:gd name="connsiteY7" fmla="*/ 613691 h 791662"/>
              <a:gd name="connsiteX8" fmla="*/ 20783 w 970504"/>
              <a:gd name="connsiteY8" fmla="*/ 417310 h 791662"/>
              <a:gd name="connsiteX9" fmla="*/ 39194 w 970504"/>
              <a:gd name="connsiteY9" fmla="*/ 386626 h 791662"/>
              <a:gd name="connsiteX10" fmla="*/ 57605 w 970504"/>
              <a:gd name="connsiteY10" fmla="*/ 343667 h 791662"/>
              <a:gd name="connsiteX11" fmla="*/ 63742 w 970504"/>
              <a:gd name="connsiteY11" fmla="*/ 325257 h 791662"/>
              <a:gd name="connsiteX12" fmla="*/ 76015 w 970504"/>
              <a:gd name="connsiteY12" fmla="*/ 306846 h 791662"/>
              <a:gd name="connsiteX13" fmla="*/ 100563 w 970504"/>
              <a:gd name="connsiteY13" fmla="*/ 251614 h 791662"/>
              <a:gd name="connsiteX14" fmla="*/ 118974 w 970504"/>
              <a:gd name="connsiteY14" fmla="*/ 233203 h 791662"/>
              <a:gd name="connsiteX15" fmla="*/ 125111 w 970504"/>
              <a:gd name="connsiteY15" fmla="*/ 208655 h 791662"/>
              <a:gd name="connsiteX16" fmla="*/ 168069 w 970504"/>
              <a:gd name="connsiteY16" fmla="*/ 153423 h 791662"/>
              <a:gd name="connsiteX17" fmla="*/ 198754 w 970504"/>
              <a:gd name="connsiteY17" fmla="*/ 98191 h 791662"/>
              <a:gd name="connsiteX18" fmla="*/ 217164 w 970504"/>
              <a:gd name="connsiteY18" fmla="*/ 85917 h 791662"/>
              <a:gd name="connsiteX19" fmla="*/ 247849 w 970504"/>
              <a:gd name="connsiteY19" fmla="*/ 67506 h 791662"/>
              <a:gd name="connsiteX20" fmla="*/ 266260 w 970504"/>
              <a:gd name="connsiteY20" fmla="*/ 49096 h 791662"/>
              <a:gd name="connsiteX21" fmla="*/ 284670 w 970504"/>
              <a:gd name="connsiteY21" fmla="*/ 36822 h 791662"/>
              <a:gd name="connsiteX22" fmla="*/ 321492 w 970504"/>
              <a:gd name="connsiteY22" fmla="*/ 6137 h 791662"/>
              <a:gd name="connsiteX23" fmla="*/ 346040 w 970504"/>
              <a:gd name="connsiteY23" fmla="*/ 0 h 791662"/>
              <a:gd name="connsiteX24" fmla="*/ 548558 w 970504"/>
              <a:gd name="connsiteY24" fmla="*/ 12274 h 791662"/>
              <a:gd name="connsiteX25" fmla="*/ 566968 w 970504"/>
              <a:gd name="connsiteY25" fmla="*/ 18411 h 791662"/>
              <a:gd name="connsiteX26" fmla="*/ 603790 w 970504"/>
              <a:gd name="connsiteY26" fmla="*/ 24548 h 791662"/>
              <a:gd name="connsiteX27" fmla="*/ 628338 w 970504"/>
              <a:gd name="connsiteY27" fmla="*/ 49096 h 791662"/>
              <a:gd name="connsiteX28" fmla="*/ 671296 w 970504"/>
              <a:gd name="connsiteY28" fmla="*/ 67506 h 791662"/>
              <a:gd name="connsiteX29" fmla="*/ 714254 w 970504"/>
              <a:gd name="connsiteY29" fmla="*/ 110465 h 791662"/>
              <a:gd name="connsiteX30" fmla="*/ 751076 w 970504"/>
              <a:gd name="connsiteY30" fmla="*/ 135012 h 791662"/>
              <a:gd name="connsiteX31" fmla="*/ 763350 w 970504"/>
              <a:gd name="connsiteY31" fmla="*/ 153423 h 791662"/>
              <a:gd name="connsiteX32" fmla="*/ 812445 w 970504"/>
              <a:gd name="connsiteY32" fmla="*/ 177971 h 791662"/>
              <a:gd name="connsiteX33" fmla="*/ 843129 w 970504"/>
              <a:gd name="connsiteY33" fmla="*/ 202518 h 791662"/>
              <a:gd name="connsiteX34" fmla="*/ 892225 w 970504"/>
              <a:gd name="connsiteY34" fmla="*/ 251614 h 791662"/>
              <a:gd name="connsiteX35" fmla="*/ 904499 w 970504"/>
              <a:gd name="connsiteY35" fmla="*/ 282298 h 791662"/>
              <a:gd name="connsiteX36" fmla="*/ 922909 w 970504"/>
              <a:gd name="connsiteY36" fmla="*/ 294572 h 791662"/>
              <a:gd name="connsiteX37" fmla="*/ 959731 w 970504"/>
              <a:gd name="connsiteY37" fmla="*/ 349804 h 791662"/>
              <a:gd name="connsiteX38" fmla="*/ 959731 w 970504"/>
              <a:gd name="connsiteY38" fmla="*/ 441858 h 791662"/>
              <a:gd name="connsiteX39" fmla="*/ 935183 w 970504"/>
              <a:gd name="connsiteY39" fmla="*/ 454132 h 791662"/>
              <a:gd name="connsiteX40" fmla="*/ 904499 w 970504"/>
              <a:gd name="connsiteY40" fmla="*/ 472542 h 791662"/>
              <a:gd name="connsiteX41" fmla="*/ 861540 w 970504"/>
              <a:gd name="connsiteY41" fmla="*/ 497090 h 791662"/>
              <a:gd name="connsiteX42" fmla="*/ 824719 w 970504"/>
              <a:gd name="connsiteY42" fmla="*/ 527775 h 791662"/>
              <a:gd name="connsiteX43" fmla="*/ 800171 w 970504"/>
              <a:gd name="connsiteY43" fmla="*/ 533912 h 791662"/>
              <a:gd name="connsiteX44" fmla="*/ 769487 w 970504"/>
              <a:gd name="connsiteY44" fmla="*/ 558459 h 791662"/>
              <a:gd name="connsiteX45" fmla="*/ 751076 w 970504"/>
              <a:gd name="connsiteY45" fmla="*/ 564596 h 791662"/>
              <a:gd name="connsiteX46" fmla="*/ 714254 w 970504"/>
              <a:gd name="connsiteY46" fmla="*/ 589144 h 791662"/>
              <a:gd name="connsiteX47" fmla="*/ 695844 w 970504"/>
              <a:gd name="connsiteY47" fmla="*/ 601418 h 791662"/>
              <a:gd name="connsiteX48" fmla="*/ 665159 w 970504"/>
              <a:gd name="connsiteY48" fmla="*/ 607555 h 791662"/>
              <a:gd name="connsiteX49" fmla="*/ 652885 w 970504"/>
              <a:gd name="connsiteY49" fmla="*/ 625965 h 791662"/>
              <a:gd name="connsiteX50" fmla="*/ 616064 w 970504"/>
              <a:gd name="connsiteY50" fmla="*/ 638239 h 791662"/>
              <a:gd name="connsiteX51" fmla="*/ 560832 w 970504"/>
              <a:gd name="connsiteY51" fmla="*/ 668924 h 791662"/>
              <a:gd name="connsiteX52" fmla="*/ 499462 w 970504"/>
              <a:gd name="connsiteY52" fmla="*/ 711882 h 791662"/>
              <a:gd name="connsiteX53" fmla="*/ 474915 w 970504"/>
              <a:gd name="connsiteY53" fmla="*/ 718019 h 791662"/>
              <a:gd name="connsiteX54" fmla="*/ 413546 w 970504"/>
              <a:gd name="connsiteY54" fmla="*/ 742567 h 791662"/>
              <a:gd name="connsiteX55" fmla="*/ 358313 w 970504"/>
              <a:gd name="connsiteY55" fmla="*/ 785525 h 791662"/>
              <a:gd name="connsiteX56" fmla="*/ 339903 w 970504"/>
              <a:gd name="connsiteY56" fmla="*/ 791662 h 791662"/>
              <a:gd name="connsiteX57" fmla="*/ 260123 w 970504"/>
              <a:gd name="connsiteY57" fmla="*/ 754840 h 79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970504" h="791662">
                <a:moveTo>
                  <a:pt x="260123" y="754840"/>
                </a:moveTo>
                <a:cubicBezTo>
                  <a:pt x="144626" y="655845"/>
                  <a:pt x="272159" y="757152"/>
                  <a:pt x="186480" y="705745"/>
                </a:cubicBezTo>
                <a:cubicBezTo>
                  <a:pt x="175248" y="699006"/>
                  <a:pt x="166903" y="688140"/>
                  <a:pt x="155795" y="681198"/>
                </a:cubicBezTo>
                <a:cubicBezTo>
                  <a:pt x="150310" y="677770"/>
                  <a:pt x="143171" y="677954"/>
                  <a:pt x="137385" y="675061"/>
                </a:cubicBezTo>
                <a:cubicBezTo>
                  <a:pt x="95006" y="653871"/>
                  <a:pt x="145513" y="669422"/>
                  <a:pt x="94426" y="656650"/>
                </a:cubicBezTo>
                <a:cubicBezTo>
                  <a:pt x="84198" y="648467"/>
                  <a:pt x="74849" y="639044"/>
                  <a:pt x="63742" y="632102"/>
                </a:cubicBezTo>
                <a:cubicBezTo>
                  <a:pt x="58256" y="628673"/>
                  <a:pt x="51117" y="628858"/>
                  <a:pt x="45331" y="625965"/>
                </a:cubicBezTo>
                <a:cubicBezTo>
                  <a:pt x="38734" y="622666"/>
                  <a:pt x="33057" y="617782"/>
                  <a:pt x="26920" y="613691"/>
                </a:cubicBezTo>
                <a:cubicBezTo>
                  <a:pt x="-16654" y="548334"/>
                  <a:pt x="1290" y="583000"/>
                  <a:pt x="20783" y="417310"/>
                </a:cubicBezTo>
                <a:cubicBezTo>
                  <a:pt x="22177" y="405464"/>
                  <a:pt x="33860" y="397295"/>
                  <a:pt x="39194" y="386626"/>
                </a:cubicBezTo>
                <a:cubicBezTo>
                  <a:pt x="46161" y="372691"/>
                  <a:pt x="51819" y="358132"/>
                  <a:pt x="57605" y="343667"/>
                </a:cubicBezTo>
                <a:cubicBezTo>
                  <a:pt x="60007" y="337661"/>
                  <a:pt x="60849" y="331043"/>
                  <a:pt x="63742" y="325257"/>
                </a:cubicBezTo>
                <a:cubicBezTo>
                  <a:pt x="67040" y="318660"/>
                  <a:pt x="73020" y="313586"/>
                  <a:pt x="76015" y="306846"/>
                </a:cubicBezTo>
                <a:cubicBezTo>
                  <a:pt x="91306" y="272440"/>
                  <a:pt x="80722" y="275423"/>
                  <a:pt x="100563" y="251614"/>
                </a:cubicBezTo>
                <a:cubicBezTo>
                  <a:pt x="106119" y="244947"/>
                  <a:pt x="112837" y="239340"/>
                  <a:pt x="118974" y="233203"/>
                </a:cubicBezTo>
                <a:cubicBezTo>
                  <a:pt x="121020" y="225020"/>
                  <a:pt x="121339" y="216199"/>
                  <a:pt x="125111" y="208655"/>
                </a:cubicBezTo>
                <a:cubicBezTo>
                  <a:pt x="146659" y="165558"/>
                  <a:pt x="143824" y="181708"/>
                  <a:pt x="168069" y="153423"/>
                </a:cubicBezTo>
                <a:cubicBezTo>
                  <a:pt x="245563" y="63013"/>
                  <a:pt x="126167" y="199814"/>
                  <a:pt x="198754" y="98191"/>
                </a:cubicBezTo>
                <a:cubicBezTo>
                  <a:pt x="203041" y="92189"/>
                  <a:pt x="210910" y="89826"/>
                  <a:pt x="217164" y="85917"/>
                </a:cubicBezTo>
                <a:cubicBezTo>
                  <a:pt x="227279" y="79595"/>
                  <a:pt x="238306" y="74663"/>
                  <a:pt x="247849" y="67506"/>
                </a:cubicBezTo>
                <a:cubicBezTo>
                  <a:pt x="254792" y="62299"/>
                  <a:pt x="259593" y="54652"/>
                  <a:pt x="266260" y="49096"/>
                </a:cubicBezTo>
                <a:cubicBezTo>
                  <a:pt x="271926" y="44374"/>
                  <a:pt x="279004" y="41544"/>
                  <a:pt x="284670" y="36822"/>
                </a:cubicBezTo>
                <a:cubicBezTo>
                  <a:pt x="300282" y="23812"/>
                  <a:pt x="302671" y="14203"/>
                  <a:pt x="321492" y="6137"/>
                </a:cubicBezTo>
                <a:cubicBezTo>
                  <a:pt x="329245" y="2814"/>
                  <a:pt x="337857" y="2046"/>
                  <a:pt x="346040" y="0"/>
                </a:cubicBezTo>
                <a:cubicBezTo>
                  <a:pt x="413546" y="4091"/>
                  <a:pt x="481162" y="6658"/>
                  <a:pt x="548558" y="12274"/>
                </a:cubicBezTo>
                <a:cubicBezTo>
                  <a:pt x="555004" y="12811"/>
                  <a:pt x="560653" y="17008"/>
                  <a:pt x="566968" y="18411"/>
                </a:cubicBezTo>
                <a:cubicBezTo>
                  <a:pt x="579115" y="21110"/>
                  <a:pt x="591516" y="22502"/>
                  <a:pt x="603790" y="24548"/>
                </a:cubicBezTo>
                <a:cubicBezTo>
                  <a:pt x="611973" y="32731"/>
                  <a:pt x="618921" y="42370"/>
                  <a:pt x="628338" y="49096"/>
                </a:cubicBezTo>
                <a:cubicBezTo>
                  <a:pt x="689069" y="92475"/>
                  <a:pt x="593382" y="3757"/>
                  <a:pt x="671296" y="67506"/>
                </a:cubicBezTo>
                <a:cubicBezTo>
                  <a:pt x="686969" y="80330"/>
                  <a:pt x="697404" y="99232"/>
                  <a:pt x="714254" y="110465"/>
                </a:cubicBezTo>
                <a:lnTo>
                  <a:pt x="751076" y="135012"/>
                </a:lnTo>
                <a:cubicBezTo>
                  <a:pt x="755167" y="141149"/>
                  <a:pt x="757750" y="148623"/>
                  <a:pt x="763350" y="153423"/>
                </a:cubicBezTo>
                <a:cubicBezTo>
                  <a:pt x="781796" y="169234"/>
                  <a:pt x="792364" y="171277"/>
                  <a:pt x="812445" y="177971"/>
                </a:cubicBezTo>
                <a:cubicBezTo>
                  <a:pt x="848910" y="232665"/>
                  <a:pt x="799653" y="166946"/>
                  <a:pt x="843129" y="202518"/>
                </a:cubicBezTo>
                <a:cubicBezTo>
                  <a:pt x="861041" y="217174"/>
                  <a:pt x="892225" y="251614"/>
                  <a:pt x="892225" y="251614"/>
                </a:cubicBezTo>
                <a:cubicBezTo>
                  <a:pt x="896316" y="261842"/>
                  <a:pt x="898096" y="273334"/>
                  <a:pt x="904499" y="282298"/>
                </a:cubicBezTo>
                <a:cubicBezTo>
                  <a:pt x="908786" y="288300"/>
                  <a:pt x="918622" y="288570"/>
                  <a:pt x="922909" y="294572"/>
                </a:cubicBezTo>
                <a:cubicBezTo>
                  <a:pt x="985041" y="381560"/>
                  <a:pt x="879535" y="269611"/>
                  <a:pt x="959731" y="349804"/>
                </a:cubicBezTo>
                <a:cubicBezTo>
                  <a:pt x="970877" y="383243"/>
                  <a:pt x="976992" y="393528"/>
                  <a:pt x="959731" y="441858"/>
                </a:cubicBezTo>
                <a:cubicBezTo>
                  <a:pt x="956654" y="450474"/>
                  <a:pt x="943180" y="449689"/>
                  <a:pt x="935183" y="454132"/>
                </a:cubicBezTo>
                <a:cubicBezTo>
                  <a:pt x="924756" y="459925"/>
                  <a:pt x="914926" y="466749"/>
                  <a:pt x="904499" y="472542"/>
                </a:cubicBezTo>
                <a:cubicBezTo>
                  <a:pt x="886492" y="482546"/>
                  <a:pt x="876971" y="484231"/>
                  <a:pt x="861540" y="497090"/>
                </a:cubicBezTo>
                <a:cubicBezTo>
                  <a:pt x="845929" y="510099"/>
                  <a:pt x="843539" y="519709"/>
                  <a:pt x="824719" y="527775"/>
                </a:cubicBezTo>
                <a:cubicBezTo>
                  <a:pt x="816966" y="531098"/>
                  <a:pt x="808354" y="531866"/>
                  <a:pt x="800171" y="533912"/>
                </a:cubicBezTo>
                <a:cubicBezTo>
                  <a:pt x="789943" y="542094"/>
                  <a:pt x="780594" y="551517"/>
                  <a:pt x="769487" y="558459"/>
                </a:cubicBezTo>
                <a:cubicBezTo>
                  <a:pt x="764001" y="561888"/>
                  <a:pt x="756459" y="561008"/>
                  <a:pt x="751076" y="564596"/>
                </a:cubicBezTo>
                <a:cubicBezTo>
                  <a:pt x="705106" y="595243"/>
                  <a:pt x="758031" y="574552"/>
                  <a:pt x="714254" y="589144"/>
                </a:cubicBezTo>
                <a:cubicBezTo>
                  <a:pt x="708117" y="593235"/>
                  <a:pt x="702750" y="598828"/>
                  <a:pt x="695844" y="601418"/>
                </a:cubicBezTo>
                <a:cubicBezTo>
                  <a:pt x="686077" y="605081"/>
                  <a:pt x="674216" y="602380"/>
                  <a:pt x="665159" y="607555"/>
                </a:cubicBezTo>
                <a:cubicBezTo>
                  <a:pt x="658755" y="611214"/>
                  <a:pt x="659139" y="622056"/>
                  <a:pt x="652885" y="625965"/>
                </a:cubicBezTo>
                <a:cubicBezTo>
                  <a:pt x="641914" y="632822"/>
                  <a:pt x="616064" y="638239"/>
                  <a:pt x="616064" y="638239"/>
                </a:cubicBezTo>
                <a:cubicBezTo>
                  <a:pt x="552862" y="685640"/>
                  <a:pt x="633152" y="628747"/>
                  <a:pt x="560832" y="668924"/>
                </a:cubicBezTo>
                <a:cubicBezTo>
                  <a:pt x="544217" y="678155"/>
                  <a:pt x="516333" y="707664"/>
                  <a:pt x="499462" y="711882"/>
                </a:cubicBezTo>
                <a:cubicBezTo>
                  <a:pt x="491280" y="713928"/>
                  <a:pt x="482746" y="714887"/>
                  <a:pt x="474915" y="718019"/>
                </a:cubicBezTo>
                <a:cubicBezTo>
                  <a:pt x="400973" y="747596"/>
                  <a:pt x="469584" y="728557"/>
                  <a:pt x="413546" y="742567"/>
                </a:cubicBezTo>
                <a:cubicBezTo>
                  <a:pt x="405398" y="749357"/>
                  <a:pt x="374165" y="777599"/>
                  <a:pt x="358313" y="785525"/>
                </a:cubicBezTo>
                <a:cubicBezTo>
                  <a:pt x="352527" y="788418"/>
                  <a:pt x="346040" y="789616"/>
                  <a:pt x="339903" y="791662"/>
                </a:cubicBezTo>
                <a:lnTo>
                  <a:pt x="260123" y="75484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043" y="2399417"/>
            <a:ext cx="5383563" cy="37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712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ea typeface="宋体" panose="02010600030101010101" pitchFamily="2" charset="-122"/>
              </a:rPr>
              <a:t>Research Trends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0BE5B0-6068-4380-80C6-6DB35CE9C1D3}" type="slidenum">
              <a:rPr lang="zh-CN" altLang="en-US" sz="1200" smtClean="0"/>
              <a:t>5</a:t>
            </a:fld>
            <a:endParaRPr lang="en-US" altLang="zh-CN" sz="1200"/>
          </a:p>
        </p:txBody>
      </p:sp>
      <p:pic>
        <p:nvPicPr>
          <p:cNvPr id="5121" name="Picture 1" descr="D:\有道云笔记\lmj7299@163.com\9289ea2a4783469db1c8e482be4817ed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908" y="1476668"/>
            <a:ext cx="7639050" cy="24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991" y="1476668"/>
            <a:ext cx="7436883" cy="2682931"/>
          </a:xfrm>
          <a:prstGeom prst="rect">
            <a:avLst/>
          </a:prstGeom>
        </p:spPr>
      </p:pic>
      <p:pic>
        <p:nvPicPr>
          <p:cNvPr id="5122" name="Picture 2" descr="D:\有道云笔记\lmj7299@163.com\87d62b931d95461995e3856375a521e4\clipbo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715" y="3927210"/>
            <a:ext cx="31146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76FD5A3-9744-4599-AC4E-CA1E80458979}"/>
              </a:ext>
            </a:extLst>
          </p:cNvPr>
          <p:cNvSpPr txBox="1"/>
          <p:nvPr/>
        </p:nvSpPr>
        <p:spPr>
          <a:xfrm>
            <a:off x="836931" y="1277236"/>
            <a:ext cx="525978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000" dirty="0"/>
              <a:t>KDD 2020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>
              <a:buClr>
                <a:schemeClr val="accent2"/>
              </a:buClr>
            </a:pPr>
            <a:endParaRPr lang="en-US" altLang="zh-CN" sz="20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滴滴主办强化学习挑战赛</a:t>
            </a:r>
            <a:r>
              <a:rPr lang="en-US" altLang="zh-CN" dirty="0"/>
              <a:t>: KDD Cup-2020</a:t>
            </a:r>
            <a:endParaRPr lang="zh-CN" altLang="en-US" sz="20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04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61999" y="1166796"/>
            <a:ext cx="10895743" cy="4684388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b="1" dirty="0"/>
              <a:t>DDPG</a:t>
            </a:r>
            <a:r>
              <a:rPr lang="zh-CN" altLang="en-US" b="1" dirty="0"/>
              <a:t>（</a:t>
            </a:r>
            <a:r>
              <a:rPr lang="en-US" altLang="zh-CN" b="1" dirty="0"/>
              <a:t> Deep	Deterministic PG 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b="1" dirty="0"/>
              <a:t>直接得到动作，适用连续动作</a:t>
            </a:r>
            <a:endParaRPr lang="en-US" altLang="zh-CN" b="1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b="1" dirty="0"/>
              <a:t>使用</a:t>
            </a:r>
            <a:r>
              <a:rPr lang="en-US" altLang="zh-CN" b="1" dirty="0"/>
              <a:t>DQN</a:t>
            </a:r>
            <a:r>
              <a:rPr lang="zh-CN" altLang="en-US" b="1" dirty="0"/>
              <a:t>架构</a:t>
            </a:r>
            <a:endParaRPr lang="en-US" altLang="zh-CN" b="1" dirty="0"/>
          </a:p>
          <a:p>
            <a:pPr lvl="2">
              <a:buFont typeface="Wingdings" panose="05000000000000000000" charset="0"/>
              <a:buChar char="Ø"/>
            </a:pPr>
            <a:r>
              <a:rPr lang="zh-CN" altLang="en-US" b="1" dirty="0"/>
              <a:t>经验回放池</a:t>
            </a:r>
            <a:endParaRPr lang="en-US" altLang="zh-CN" b="1" dirty="0"/>
          </a:p>
          <a:p>
            <a:pPr lvl="2">
              <a:buFont typeface="Wingdings" panose="05000000000000000000" charset="0"/>
              <a:buChar char="Ø"/>
            </a:pPr>
            <a:r>
              <a:rPr lang="zh-CN" altLang="en-US" b="1" dirty="0"/>
              <a:t>目标</a:t>
            </a:r>
            <a:r>
              <a:rPr lang="en-US" altLang="zh-CN" b="1" dirty="0"/>
              <a:t>Q-</a:t>
            </a:r>
            <a:r>
              <a:rPr lang="zh-CN" altLang="en-US" b="1" dirty="0"/>
              <a:t>网络</a:t>
            </a:r>
            <a:endParaRPr lang="en-US" altLang="zh-CN" b="1" dirty="0"/>
          </a:p>
          <a:p>
            <a:pPr lvl="2">
              <a:buFont typeface="Wingdings" panose="05000000000000000000" charset="0"/>
              <a:buChar char="Ø"/>
            </a:pPr>
            <a:r>
              <a:rPr lang="zh-CN" altLang="en-US" b="1" dirty="0"/>
              <a:t>共</a:t>
            </a:r>
            <a:r>
              <a:rPr lang="en-US" altLang="zh-CN" b="1" dirty="0"/>
              <a:t>4</a:t>
            </a:r>
            <a:r>
              <a:rPr lang="zh-CN" altLang="en-US" b="1" dirty="0"/>
              <a:t>个</a:t>
            </a:r>
            <a:r>
              <a:rPr lang="en-US" altLang="zh-CN" b="1" dirty="0"/>
              <a:t>NN</a:t>
            </a:r>
          </a:p>
          <a:p>
            <a:pPr marL="471170" lvl="1" indent="0">
              <a:buNone/>
            </a:pPr>
            <a:endParaRPr lang="en-US" altLang="zh-CN" b="1" dirty="0"/>
          </a:p>
          <a:p>
            <a:pPr marL="471170" lvl="1" indent="0">
              <a:buNone/>
            </a:pPr>
            <a:endParaRPr lang="en-US" altLang="zh-CN" sz="2200" b="1" dirty="0"/>
          </a:p>
          <a:p>
            <a:pPr marL="909320" lvl="2" indent="0">
              <a:buFont typeface="Wingdings" panose="05000000000000000000" charset="0"/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58C443-1919-4147-B3EA-D0C74266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53" y="2273072"/>
            <a:ext cx="6129925" cy="367359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Actor-Critic Method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50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B6D978-BE10-4F5C-916F-FCA1B060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771" y="1579172"/>
            <a:ext cx="1885964" cy="4524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942" y="1236773"/>
            <a:ext cx="2638793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37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Actor-Critic Method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62000" y="1326776"/>
            <a:ext cx="10668000" cy="5283574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b="1" dirty="0"/>
              <a:t>TRPO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b="1" dirty="0"/>
              <a:t>解决梯度选择问题</a:t>
            </a:r>
            <a:endParaRPr lang="en-US" altLang="zh-CN" b="1" dirty="0"/>
          </a:p>
          <a:p>
            <a:pPr lvl="1">
              <a:buFont typeface="Wingdings" panose="05000000000000000000" charset="0"/>
              <a:buChar char="Ø"/>
            </a:pPr>
            <a:endParaRPr lang="en-US" altLang="zh-CN" b="1" dirty="0"/>
          </a:p>
          <a:p>
            <a:pPr>
              <a:buFont typeface="Wingdings" panose="05000000000000000000" charset="0"/>
              <a:buChar char="Ø"/>
            </a:pPr>
            <a:r>
              <a:rPr lang="en-US" altLang="zh-CN" b="1" dirty="0"/>
              <a:t>PPO</a:t>
            </a:r>
            <a:r>
              <a:rPr lang="zh-CN" altLang="en-US" b="1" dirty="0"/>
              <a:t>（</a:t>
            </a:r>
            <a:r>
              <a:rPr lang="en-US" altLang="zh-CN" b="1" dirty="0"/>
              <a:t>TRPO</a:t>
            </a:r>
            <a:r>
              <a:rPr lang="zh-CN" altLang="en-US" b="1" dirty="0"/>
              <a:t>改进版）</a:t>
            </a:r>
            <a:endParaRPr lang="en-US" altLang="zh-CN" b="1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b="1" dirty="0"/>
              <a:t>更容易实现</a:t>
            </a:r>
            <a:endParaRPr lang="en-US" altLang="zh-CN" b="1" dirty="0"/>
          </a:p>
          <a:p>
            <a:pPr>
              <a:buFont typeface="Wingdings" panose="05000000000000000000" charset="0"/>
              <a:buChar char="Ø"/>
            </a:pPr>
            <a:r>
              <a:rPr lang="en-US" altLang="zh-CN" b="1" dirty="0"/>
              <a:t>SAC</a:t>
            </a:r>
          </a:p>
          <a:p>
            <a:pPr lvl="1">
              <a:buFont typeface="Wingdings" panose="05000000000000000000" charset="0"/>
              <a:buChar char="Ø"/>
            </a:pPr>
            <a:r>
              <a:rPr lang="zh-CN" altLang="en-US" b="1" dirty="0"/>
              <a:t>损失函数里面加入了策略的熵，解决探索问题</a:t>
            </a:r>
            <a:endParaRPr lang="en-US" altLang="zh-CN" b="1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b="1" dirty="0"/>
              <a:t>探索能力更好</a:t>
            </a:r>
            <a:endParaRPr lang="en-US" altLang="zh-CN" b="1" dirty="0"/>
          </a:p>
          <a:p>
            <a:pPr marL="471170" lvl="1" indent="0">
              <a:buNone/>
            </a:pPr>
            <a:endParaRPr lang="en-US" altLang="zh-CN" b="1" dirty="0"/>
          </a:p>
          <a:p>
            <a:pPr marL="471170" lvl="1" indent="0">
              <a:buNone/>
            </a:pPr>
            <a:endParaRPr lang="en-US" altLang="zh-CN" sz="2200" b="1" dirty="0"/>
          </a:p>
          <a:p>
            <a:pPr marL="909320" lvl="2" indent="0">
              <a:buFont typeface="Wingdings" panose="05000000000000000000" charset="0"/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51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258" y="1569899"/>
            <a:ext cx="6639852" cy="752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78" y="2615361"/>
            <a:ext cx="5963482" cy="8859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857" y="4546171"/>
            <a:ext cx="5363323" cy="1019317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 bwMode="auto">
          <a:xfrm>
            <a:off x="8954530" y="1577557"/>
            <a:ext cx="2161393" cy="827892"/>
          </a:xfrm>
          <a:custGeom>
            <a:avLst/>
            <a:gdLst>
              <a:gd name="connsiteX0" fmla="*/ 461319 w 2161393"/>
              <a:gd name="connsiteY0" fmla="*/ 663135 h 827892"/>
              <a:gd name="connsiteX1" fmla="*/ 362465 w 2161393"/>
              <a:gd name="connsiteY1" fmla="*/ 638421 h 827892"/>
              <a:gd name="connsiteX2" fmla="*/ 288324 w 2161393"/>
              <a:gd name="connsiteY2" fmla="*/ 605470 h 827892"/>
              <a:gd name="connsiteX3" fmla="*/ 214184 w 2161393"/>
              <a:gd name="connsiteY3" fmla="*/ 580757 h 827892"/>
              <a:gd name="connsiteX4" fmla="*/ 189470 w 2161393"/>
              <a:gd name="connsiteY4" fmla="*/ 564281 h 827892"/>
              <a:gd name="connsiteX5" fmla="*/ 131805 w 2161393"/>
              <a:gd name="connsiteY5" fmla="*/ 547805 h 827892"/>
              <a:gd name="connsiteX6" fmla="*/ 74140 w 2161393"/>
              <a:gd name="connsiteY6" fmla="*/ 523092 h 827892"/>
              <a:gd name="connsiteX7" fmla="*/ 49427 w 2161393"/>
              <a:gd name="connsiteY7" fmla="*/ 514854 h 827892"/>
              <a:gd name="connsiteX8" fmla="*/ 8238 w 2161393"/>
              <a:gd name="connsiteY8" fmla="*/ 440713 h 827892"/>
              <a:gd name="connsiteX9" fmla="*/ 0 w 2161393"/>
              <a:gd name="connsiteY9" fmla="*/ 416000 h 827892"/>
              <a:gd name="connsiteX10" fmla="*/ 8238 w 2161393"/>
              <a:gd name="connsiteY10" fmla="*/ 292432 h 827892"/>
              <a:gd name="connsiteX11" fmla="*/ 41189 w 2161393"/>
              <a:gd name="connsiteY11" fmla="*/ 234767 h 827892"/>
              <a:gd name="connsiteX12" fmla="*/ 49427 w 2161393"/>
              <a:gd name="connsiteY12" fmla="*/ 210054 h 827892"/>
              <a:gd name="connsiteX13" fmla="*/ 107092 w 2161393"/>
              <a:gd name="connsiteY13" fmla="*/ 144151 h 827892"/>
              <a:gd name="connsiteX14" fmla="*/ 140043 w 2161393"/>
              <a:gd name="connsiteY14" fmla="*/ 127675 h 827892"/>
              <a:gd name="connsiteX15" fmla="*/ 172994 w 2161393"/>
              <a:gd name="connsiteY15" fmla="*/ 119438 h 827892"/>
              <a:gd name="connsiteX16" fmla="*/ 238897 w 2161393"/>
              <a:gd name="connsiteY16" fmla="*/ 86486 h 827892"/>
              <a:gd name="connsiteX17" fmla="*/ 271848 w 2161393"/>
              <a:gd name="connsiteY17" fmla="*/ 70011 h 827892"/>
              <a:gd name="connsiteX18" fmla="*/ 304800 w 2161393"/>
              <a:gd name="connsiteY18" fmla="*/ 61773 h 827892"/>
              <a:gd name="connsiteX19" fmla="*/ 329513 w 2161393"/>
              <a:gd name="connsiteY19" fmla="*/ 53535 h 827892"/>
              <a:gd name="connsiteX20" fmla="*/ 403654 w 2161393"/>
              <a:gd name="connsiteY20" fmla="*/ 45297 h 827892"/>
              <a:gd name="connsiteX21" fmla="*/ 436605 w 2161393"/>
              <a:gd name="connsiteY21" fmla="*/ 37059 h 827892"/>
              <a:gd name="connsiteX22" fmla="*/ 1013254 w 2161393"/>
              <a:gd name="connsiteY22" fmla="*/ 20584 h 827892"/>
              <a:gd name="connsiteX23" fmla="*/ 1548713 w 2161393"/>
              <a:gd name="connsiteY23" fmla="*/ 20584 h 827892"/>
              <a:gd name="connsiteX24" fmla="*/ 1812324 w 2161393"/>
              <a:gd name="connsiteY24" fmla="*/ 28821 h 827892"/>
              <a:gd name="connsiteX25" fmla="*/ 1861751 w 2161393"/>
              <a:gd name="connsiteY25" fmla="*/ 37059 h 827892"/>
              <a:gd name="connsiteX26" fmla="*/ 1894702 w 2161393"/>
              <a:gd name="connsiteY26" fmla="*/ 53535 h 827892"/>
              <a:gd name="connsiteX27" fmla="*/ 1919416 w 2161393"/>
              <a:gd name="connsiteY27" fmla="*/ 61773 h 827892"/>
              <a:gd name="connsiteX28" fmla="*/ 1960605 w 2161393"/>
              <a:gd name="connsiteY28" fmla="*/ 102962 h 827892"/>
              <a:gd name="connsiteX29" fmla="*/ 1977081 w 2161393"/>
              <a:gd name="connsiteY29" fmla="*/ 127675 h 827892"/>
              <a:gd name="connsiteX30" fmla="*/ 2026508 w 2161393"/>
              <a:gd name="connsiteY30" fmla="*/ 168865 h 827892"/>
              <a:gd name="connsiteX31" fmla="*/ 2059459 w 2161393"/>
              <a:gd name="connsiteY31" fmla="*/ 218292 h 827892"/>
              <a:gd name="connsiteX32" fmla="*/ 2075935 w 2161393"/>
              <a:gd name="connsiteY32" fmla="*/ 243005 h 827892"/>
              <a:gd name="connsiteX33" fmla="*/ 2108886 w 2161393"/>
              <a:gd name="connsiteY33" fmla="*/ 292432 h 827892"/>
              <a:gd name="connsiteX34" fmla="*/ 2125362 w 2161393"/>
              <a:gd name="connsiteY34" fmla="*/ 333621 h 827892"/>
              <a:gd name="connsiteX35" fmla="*/ 2150075 w 2161393"/>
              <a:gd name="connsiteY35" fmla="*/ 366573 h 827892"/>
              <a:gd name="connsiteX36" fmla="*/ 2150075 w 2161393"/>
              <a:gd name="connsiteY36" fmla="*/ 498378 h 827892"/>
              <a:gd name="connsiteX37" fmla="*/ 2133600 w 2161393"/>
              <a:gd name="connsiteY37" fmla="*/ 523092 h 827892"/>
              <a:gd name="connsiteX38" fmla="*/ 2100648 w 2161393"/>
              <a:gd name="connsiteY38" fmla="*/ 539567 h 827892"/>
              <a:gd name="connsiteX39" fmla="*/ 1960605 w 2161393"/>
              <a:gd name="connsiteY39" fmla="*/ 663135 h 827892"/>
              <a:gd name="connsiteX40" fmla="*/ 1935892 w 2161393"/>
              <a:gd name="connsiteY40" fmla="*/ 671373 h 827892"/>
              <a:gd name="connsiteX41" fmla="*/ 1902940 w 2161393"/>
              <a:gd name="connsiteY41" fmla="*/ 696086 h 827892"/>
              <a:gd name="connsiteX42" fmla="*/ 1878227 w 2161393"/>
              <a:gd name="connsiteY42" fmla="*/ 704324 h 827892"/>
              <a:gd name="connsiteX43" fmla="*/ 1804086 w 2161393"/>
              <a:gd name="connsiteY43" fmla="*/ 745513 h 827892"/>
              <a:gd name="connsiteX44" fmla="*/ 1729946 w 2161393"/>
              <a:gd name="connsiteY44" fmla="*/ 770227 h 827892"/>
              <a:gd name="connsiteX45" fmla="*/ 1639329 w 2161393"/>
              <a:gd name="connsiteY45" fmla="*/ 803178 h 827892"/>
              <a:gd name="connsiteX46" fmla="*/ 1565189 w 2161393"/>
              <a:gd name="connsiteY46" fmla="*/ 819654 h 827892"/>
              <a:gd name="connsiteX47" fmla="*/ 1532238 w 2161393"/>
              <a:gd name="connsiteY47" fmla="*/ 827892 h 827892"/>
              <a:gd name="connsiteX48" fmla="*/ 873211 w 2161393"/>
              <a:gd name="connsiteY48" fmla="*/ 819654 h 827892"/>
              <a:gd name="connsiteX49" fmla="*/ 790832 w 2161393"/>
              <a:gd name="connsiteY49" fmla="*/ 803178 h 827892"/>
              <a:gd name="connsiteX50" fmla="*/ 766119 w 2161393"/>
              <a:gd name="connsiteY50" fmla="*/ 786702 h 827892"/>
              <a:gd name="connsiteX51" fmla="*/ 683740 w 2161393"/>
              <a:gd name="connsiteY51" fmla="*/ 761989 h 827892"/>
              <a:gd name="connsiteX52" fmla="*/ 634313 w 2161393"/>
              <a:gd name="connsiteY52" fmla="*/ 745513 h 827892"/>
              <a:gd name="connsiteX53" fmla="*/ 494270 w 2161393"/>
              <a:gd name="connsiteY53" fmla="*/ 729038 h 827892"/>
              <a:gd name="connsiteX54" fmla="*/ 469556 w 2161393"/>
              <a:gd name="connsiteY54" fmla="*/ 720800 h 827892"/>
              <a:gd name="connsiteX55" fmla="*/ 428367 w 2161393"/>
              <a:gd name="connsiteY55" fmla="*/ 712562 h 82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161393" h="827892">
                <a:moveTo>
                  <a:pt x="461319" y="663135"/>
                </a:moveTo>
                <a:cubicBezTo>
                  <a:pt x="412695" y="655031"/>
                  <a:pt x="409091" y="657071"/>
                  <a:pt x="362465" y="638421"/>
                </a:cubicBezTo>
                <a:cubicBezTo>
                  <a:pt x="290704" y="609717"/>
                  <a:pt x="371720" y="633269"/>
                  <a:pt x="288324" y="605470"/>
                </a:cubicBezTo>
                <a:cubicBezTo>
                  <a:pt x="241131" y="589739"/>
                  <a:pt x="265750" y="606539"/>
                  <a:pt x="214184" y="580757"/>
                </a:cubicBezTo>
                <a:cubicBezTo>
                  <a:pt x="205328" y="576329"/>
                  <a:pt x="198326" y="568709"/>
                  <a:pt x="189470" y="564281"/>
                </a:cubicBezTo>
                <a:cubicBezTo>
                  <a:pt x="176303" y="557697"/>
                  <a:pt x="144122" y="551324"/>
                  <a:pt x="131805" y="547805"/>
                </a:cubicBezTo>
                <a:cubicBezTo>
                  <a:pt x="93172" y="536767"/>
                  <a:pt x="118069" y="541918"/>
                  <a:pt x="74140" y="523092"/>
                </a:cubicBezTo>
                <a:cubicBezTo>
                  <a:pt x="66159" y="519672"/>
                  <a:pt x="57665" y="517600"/>
                  <a:pt x="49427" y="514854"/>
                </a:cubicBezTo>
                <a:cubicBezTo>
                  <a:pt x="12432" y="477859"/>
                  <a:pt x="28398" y="501193"/>
                  <a:pt x="8238" y="440713"/>
                </a:cubicBezTo>
                <a:lnTo>
                  <a:pt x="0" y="416000"/>
                </a:lnTo>
                <a:cubicBezTo>
                  <a:pt x="2746" y="374811"/>
                  <a:pt x="1800" y="333208"/>
                  <a:pt x="8238" y="292432"/>
                </a:cubicBezTo>
                <a:cubicBezTo>
                  <a:pt x="11571" y="271324"/>
                  <a:pt x="32067" y="253011"/>
                  <a:pt x="41189" y="234767"/>
                </a:cubicBezTo>
                <a:cubicBezTo>
                  <a:pt x="45072" y="227000"/>
                  <a:pt x="45210" y="217645"/>
                  <a:pt x="49427" y="210054"/>
                </a:cubicBezTo>
                <a:cubicBezTo>
                  <a:pt x="72098" y="169246"/>
                  <a:pt x="73789" y="163182"/>
                  <a:pt x="107092" y="144151"/>
                </a:cubicBezTo>
                <a:cubicBezTo>
                  <a:pt x="117754" y="138058"/>
                  <a:pt x="128545" y="131987"/>
                  <a:pt x="140043" y="127675"/>
                </a:cubicBezTo>
                <a:cubicBezTo>
                  <a:pt x="150644" y="123700"/>
                  <a:pt x="162010" y="122184"/>
                  <a:pt x="172994" y="119438"/>
                </a:cubicBezTo>
                <a:cubicBezTo>
                  <a:pt x="262500" y="65734"/>
                  <a:pt x="176830" y="113086"/>
                  <a:pt x="238897" y="86486"/>
                </a:cubicBezTo>
                <a:cubicBezTo>
                  <a:pt x="250184" y="81649"/>
                  <a:pt x="260350" y="74323"/>
                  <a:pt x="271848" y="70011"/>
                </a:cubicBezTo>
                <a:cubicBezTo>
                  <a:pt x="282449" y="66036"/>
                  <a:pt x="293914" y="64883"/>
                  <a:pt x="304800" y="61773"/>
                </a:cubicBezTo>
                <a:cubicBezTo>
                  <a:pt x="313149" y="59387"/>
                  <a:pt x="320948" y="54963"/>
                  <a:pt x="329513" y="53535"/>
                </a:cubicBezTo>
                <a:cubicBezTo>
                  <a:pt x="354040" y="49447"/>
                  <a:pt x="378940" y="48043"/>
                  <a:pt x="403654" y="45297"/>
                </a:cubicBezTo>
                <a:cubicBezTo>
                  <a:pt x="414638" y="42551"/>
                  <a:pt x="425553" y="39515"/>
                  <a:pt x="436605" y="37059"/>
                </a:cubicBezTo>
                <a:cubicBezTo>
                  <a:pt x="629603" y="-5831"/>
                  <a:pt x="759977" y="24480"/>
                  <a:pt x="1013254" y="20584"/>
                </a:cubicBezTo>
                <a:cubicBezTo>
                  <a:pt x="1215035" y="-19773"/>
                  <a:pt x="1052067" y="9788"/>
                  <a:pt x="1548713" y="20584"/>
                </a:cubicBezTo>
                <a:lnTo>
                  <a:pt x="1812324" y="28821"/>
                </a:lnTo>
                <a:cubicBezTo>
                  <a:pt x="1828800" y="31567"/>
                  <a:pt x="1845753" y="32259"/>
                  <a:pt x="1861751" y="37059"/>
                </a:cubicBezTo>
                <a:cubicBezTo>
                  <a:pt x="1873513" y="40588"/>
                  <a:pt x="1883415" y="48698"/>
                  <a:pt x="1894702" y="53535"/>
                </a:cubicBezTo>
                <a:cubicBezTo>
                  <a:pt x="1902683" y="56956"/>
                  <a:pt x="1911178" y="59027"/>
                  <a:pt x="1919416" y="61773"/>
                </a:cubicBezTo>
                <a:cubicBezTo>
                  <a:pt x="1963352" y="127674"/>
                  <a:pt x="1905686" y="48043"/>
                  <a:pt x="1960605" y="102962"/>
                </a:cubicBezTo>
                <a:cubicBezTo>
                  <a:pt x="1967606" y="109963"/>
                  <a:pt x="1970743" y="120069"/>
                  <a:pt x="1977081" y="127675"/>
                </a:cubicBezTo>
                <a:cubicBezTo>
                  <a:pt x="1996904" y="151463"/>
                  <a:pt x="2002206" y="152663"/>
                  <a:pt x="2026508" y="168865"/>
                </a:cubicBezTo>
                <a:lnTo>
                  <a:pt x="2059459" y="218292"/>
                </a:lnTo>
                <a:lnTo>
                  <a:pt x="2075935" y="243005"/>
                </a:lnTo>
                <a:cubicBezTo>
                  <a:pt x="2097713" y="308339"/>
                  <a:pt x="2064810" y="221911"/>
                  <a:pt x="2108886" y="292432"/>
                </a:cubicBezTo>
                <a:cubicBezTo>
                  <a:pt x="2116723" y="304972"/>
                  <a:pt x="2118181" y="320694"/>
                  <a:pt x="2125362" y="333621"/>
                </a:cubicBezTo>
                <a:cubicBezTo>
                  <a:pt x="2132030" y="345623"/>
                  <a:pt x="2141837" y="355589"/>
                  <a:pt x="2150075" y="366573"/>
                </a:cubicBezTo>
                <a:cubicBezTo>
                  <a:pt x="2163889" y="421826"/>
                  <a:pt x="2166391" y="416794"/>
                  <a:pt x="2150075" y="498378"/>
                </a:cubicBezTo>
                <a:cubicBezTo>
                  <a:pt x="2148133" y="508086"/>
                  <a:pt x="2141206" y="516754"/>
                  <a:pt x="2133600" y="523092"/>
                </a:cubicBezTo>
                <a:cubicBezTo>
                  <a:pt x="2124166" y="530954"/>
                  <a:pt x="2111632" y="534075"/>
                  <a:pt x="2100648" y="539567"/>
                </a:cubicBezTo>
                <a:cubicBezTo>
                  <a:pt x="2070800" y="569415"/>
                  <a:pt x="1990236" y="653258"/>
                  <a:pt x="1960605" y="663135"/>
                </a:cubicBezTo>
                <a:lnTo>
                  <a:pt x="1935892" y="671373"/>
                </a:lnTo>
                <a:cubicBezTo>
                  <a:pt x="1924908" y="679611"/>
                  <a:pt x="1914861" y="689274"/>
                  <a:pt x="1902940" y="696086"/>
                </a:cubicBezTo>
                <a:cubicBezTo>
                  <a:pt x="1895401" y="700394"/>
                  <a:pt x="1885590" y="699722"/>
                  <a:pt x="1878227" y="704324"/>
                </a:cubicBezTo>
                <a:cubicBezTo>
                  <a:pt x="1804851" y="750184"/>
                  <a:pt x="1869129" y="729252"/>
                  <a:pt x="1804086" y="745513"/>
                </a:cubicBezTo>
                <a:cubicBezTo>
                  <a:pt x="1735274" y="779920"/>
                  <a:pt x="1809785" y="746276"/>
                  <a:pt x="1729946" y="770227"/>
                </a:cubicBezTo>
                <a:cubicBezTo>
                  <a:pt x="1648062" y="794791"/>
                  <a:pt x="1731639" y="780100"/>
                  <a:pt x="1639329" y="803178"/>
                </a:cubicBezTo>
                <a:cubicBezTo>
                  <a:pt x="1558969" y="823269"/>
                  <a:pt x="1659312" y="798737"/>
                  <a:pt x="1565189" y="819654"/>
                </a:cubicBezTo>
                <a:cubicBezTo>
                  <a:pt x="1554137" y="822110"/>
                  <a:pt x="1543222" y="825146"/>
                  <a:pt x="1532238" y="827892"/>
                </a:cubicBezTo>
                <a:cubicBezTo>
                  <a:pt x="1312562" y="825146"/>
                  <a:pt x="1092782" y="826973"/>
                  <a:pt x="873211" y="819654"/>
                </a:cubicBezTo>
                <a:cubicBezTo>
                  <a:pt x="845223" y="818721"/>
                  <a:pt x="790832" y="803178"/>
                  <a:pt x="790832" y="803178"/>
                </a:cubicBezTo>
                <a:cubicBezTo>
                  <a:pt x="782594" y="797686"/>
                  <a:pt x="775166" y="790723"/>
                  <a:pt x="766119" y="786702"/>
                </a:cubicBezTo>
                <a:cubicBezTo>
                  <a:pt x="725796" y="768781"/>
                  <a:pt x="720603" y="773048"/>
                  <a:pt x="683740" y="761989"/>
                </a:cubicBezTo>
                <a:cubicBezTo>
                  <a:pt x="667106" y="756999"/>
                  <a:pt x="651505" y="747969"/>
                  <a:pt x="634313" y="745513"/>
                </a:cubicBezTo>
                <a:cubicBezTo>
                  <a:pt x="549329" y="733372"/>
                  <a:pt x="595968" y="739207"/>
                  <a:pt x="494270" y="729038"/>
                </a:cubicBezTo>
                <a:cubicBezTo>
                  <a:pt x="486032" y="726292"/>
                  <a:pt x="477980" y="722906"/>
                  <a:pt x="469556" y="720800"/>
                </a:cubicBezTo>
                <a:cubicBezTo>
                  <a:pt x="455972" y="717404"/>
                  <a:pt x="428367" y="712562"/>
                  <a:pt x="428367" y="71256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8896366" y="2627870"/>
            <a:ext cx="1854012" cy="859219"/>
          </a:xfrm>
          <a:custGeom>
            <a:avLst/>
            <a:gdLst>
              <a:gd name="connsiteX0" fmla="*/ 585385 w 1854012"/>
              <a:gd name="connsiteY0" fmla="*/ 782595 h 859219"/>
              <a:gd name="connsiteX1" fmla="*/ 49926 w 1854012"/>
              <a:gd name="connsiteY1" fmla="*/ 782595 h 859219"/>
              <a:gd name="connsiteX2" fmla="*/ 25212 w 1854012"/>
              <a:gd name="connsiteY2" fmla="*/ 774357 h 859219"/>
              <a:gd name="connsiteX3" fmla="*/ 8737 w 1854012"/>
              <a:gd name="connsiteY3" fmla="*/ 749644 h 859219"/>
              <a:gd name="connsiteX4" fmla="*/ 8737 w 1854012"/>
              <a:gd name="connsiteY4" fmla="*/ 535460 h 859219"/>
              <a:gd name="connsiteX5" fmla="*/ 16975 w 1854012"/>
              <a:gd name="connsiteY5" fmla="*/ 502508 h 859219"/>
              <a:gd name="connsiteX6" fmla="*/ 58164 w 1854012"/>
              <a:gd name="connsiteY6" fmla="*/ 395416 h 859219"/>
              <a:gd name="connsiteX7" fmla="*/ 99353 w 1854012"/>
              <a:gd name="connsiteY7" fmla="*/ 329514 h 859219"/>
              <a:gd name="connsiteX8" fmla="*/ 132304 w 1854012"/>
              <a:gd name="connsiteY8" fmla="*/ 280087 h 859219"/>
              <a:gd name="connsiteX9" fmla="*/ 206445 w 1854012"/>
              <a:gd name="connsiteY9" fmla="*/ 214184 h 859219"/>
              <a:gd name="connsiteX10" fmla="*/ 222920 w 1854012"/>
              <a:gd name="connsiteY10" fmla="*/ 189471 h 859219"/>
              <a:gd name="connsiteX11" fmla="*/ 288823 w 1854012"/>
              <a:gd name="connsiteY11" fmla="*/ 148281 h 859219"/>
              <a:gd name="connsiteX12" fmla="*/ 346488 w 1854012"/>
              <a:gd name="connsiteY12" fmla="*/ 107092 h 859219"/>
              <a:gd name="connsiteX13" fmla="*/ 379439 w 1854012"/>
              <a:gd name="connsiteY13" fmla="*/ 98854 h 859219"/>
              <a:gd name="connsiteX14" fmla="*/ 404153 w 1854012"/>
              <a:gd name="connsiteY14" fmla="*/ 82379 h 859219"/>
              <a:gd name="connsiteX15" fmla="*/ 428866 w 1854012"/>
              <a:gd name="connsiteY15" fmla="*/ 74141 h 859219"/>
              <a:gd name="connsiteX16" fmla="*/ 527720 w 1854012"/>
              <a:gd name="connsiteY16" fmla="*/ 49427 h 859219"/>
              <a:gd name="connsiteX17" fmla="*/ 610099 w 1854012"/>
              <a:gd name="connsiteY17" fmla="*/ 32952 h 859219"/>
              <a:gd name="connsiteX18" fmla="*/ 651288 w 1854012"/>
              <a:gd name="connsiteY18" fmla="*/ 24714 h 859219"/>
              <a:gd name="connsiteX19" fmla="*/ 791331 w 1854012"/>
              <a:gd name="connsiteY19" fmla="*/ 0 h 859219"/>
              <a:gd name="connsiteX20" fmla="*/ 1359742 w 1854012"/>
              <a:gd name="connsiteY20" fmla="*/ 8238 h 859219"/>
              <a:gd name="connsiteX21" fmla="*/ 1392693 w 1854012"/>
              <a:gd name="connsiteY21" fmla="*/ 16476 h 859219"/>
              <a:gd name="connsiteX22" fmla="*/ 1442120 w 1854012"/>
              <a:gd name="connsiteY22" fmla="*/ 24714 h 859219"/>
              <a:gd name="connsiteX23" fmla="*/ 1508023 w 1854012"/>
              <a:gd name="connsiteY23" fmla="*/ 41189 h 859219"/>
              <a:gd name="connsiteX24" fmla="*/ 1582164 w 1854012"/>
              <a:gd name="connsiteY24" fmla="*/ 49427 h 859219"/>
              <a:gd name="connsiteX25" fmla="*/ 1623353 w 1854012"/>
              <a:gd name="connsiteY25" fmla="*/ 65903 h 859219"/>
              <a:gd name="connsiteX26" fmla="*/ 1656304 w 1854012"/>
              <a:gd name="connsiteY26" fmla="*/ 74141 h 859219"/>
              <a:gd name="connsiteX27" fmla="*/ 1689256 w 1854012"/>
              <a:gd name="connsiteY27" fmla="*/ 90616 h 859219"/>
              <a:gd name="connsiteX28" fmla="*/ 1738683 w 1854012"/>
              <a:gd name="connsiteY28" fmla="*/ 107092 h 859219"/>
              <a:gd name="connsiteX29" fmla="*/ 1812823 w 1854012"/>
              <a:gd name="connsiteY29" fmla="*/ 164757 h 859219"/>
              <a:gd name="connsiteX30" fmla="*/ 1829299 w 1854012"/>
              <a:gd name="connsiteY30" fmla="*/ 189471 h 859219"/>
              <a:gd name="connsiteX31" fmla="*/ 1837537 w 1854012"/>
              <a:gd name="connsiteY31" fmla="*/ 214184 h 859219"/>
              <a:gd name="connsiteX32" fmla="*/ 1854012 w 1854012"/>
              <a:gd name="connsiteY32" fmla="*/ 255373 h 859219"/>
              <a:gd name="connsiteX33" fmla="*/ 1837537 w 1854012"/>
              <a:gd name="connsiteY33" fmla="*/ 428368 h 859219"/>
              <a:gd name="connsiteX34" fmla="*/ 1788110 w 1854012"/>
              <a:gd name="connsiteY34" fmla="*/ 502508 h 859219"/>
              <a:gd name="connsiteX35" fmla="*/ 1763396 w 1854012"/>
              <a:gd name="connsiteY35" fmla="*/ 535460 h 859219"/>
              <a:gd name="connsiteX36" fmla="*/ 1730445 w 1854012"/>
              <a:gd name="connsiteY36" fmla="*/ 560173 h 859219"/>
              <a:gd name="connsiteX37" fmla="*/ 1664542 w 1854012"/>
              <a:gd name="connsiteY37" fmla="*/ 626076 h 859219"/>
              <a:gd name="connsiteX38" fmla="*/ 1606877 w 1854012"/>
              <a:gd name="connsiteY38" fmla="*/ 667265 h 859219"/>
              <a:gd name="connsiteX39" fmla="*/ 1524499 w 1854012"/>
              <a:gd name="connsiteY39" fmla="*/ 716692 h 859219"/>
              <a:gd name="connsiteX40" fmla="*/ 1499785 w 1854012"/>
              <a:gd name="connsiteY40" fmla="*/ 724930 h 859219"/>
              <a:gd name="connsiteX41" fmla="*/ 1425645 w 1854012"/>
              <a:gd name="connsiteY41" fmla="*/ 766119 h 859219"/>
              <a:gd name="connsiteX42" fmla="*/ 1392693 w 1854012"/>
              <a:gd name="connsiteY42" fmla="*/ 774357 h 859219"/>
              <a:gd name="connsiteX43" fmla="*/ 1318553 w 1854012"/>
              <a:gd name="connsiteY43" fmla="*/ 807308 h 859219"/>
              <a:gd name="connsiteX44" fmla="*/ 1285602 w 1854012"/>
              <a:gd name="connsiteY44" fmla="*/ 815546 h 859219"/>
              <a:gd name="connsiteX45" fmla="*/ 1227937 w 1854012"/>
              <a:gd name="connsiteY45" fmla="*/ 832022 h 859219"/>
              <a:gd name="connsiteX46" fmla="*/ 1162034 w 1854012"/>
              <a:gd name="connsiteY46" fmla="*/ 840260 h 859219"/>
              <a:gd name="connsiteX47" fmla="*/ 791331 w 1854012"/>
              <a:gd name="connsiteY47" fmla="*/ 840260 h 859219"/>
              <a:gd name="connsiteX48" fmla="*/ 717191 w 1854012"/>
              <a:gd name="connsiteY48" fmla="*/ 832022 h 859219"/>
              <a:gd name="connsiteX49" fmla="*/ 676002 w 1854012"/>
              <a:gd name="connsiteY49" fmla="*/ 823784 h 859219"/>
              <a:gd name="connsiteX50" fmla="*/ 643050 w 1854012"/>
              <a:gd name="connsiteY50" fmla="*/ 815546 h 859219"/>
              <a:gd name="connsiteX51" fmla="*/ 486531 w 1854012"/>
              <a:gd name="connsiteY51" fmla="*/ 807308 h 85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54012" h="859219">
                <a:moveTo>
                  <a:pt x="585385" y="782595"/>
                </a:moveTo>
                <a:cubicBezTo>
                  <a:pt x="380117" y="816807"/>
                  <a:pt x="513969" y="797564"/>
                  <a:pt x="49926" y="782595"/>
                </a:cubicBezTo>
                <a:cubicBezTo>
                  <a:pt x="41247" y="782315"/>
                  <a:pt x="33450" y="777103"/>
                  <a:pt x="25212" y="774357"/>
                </a:cubicBezTo>
                <a:cubicBezTo>
                  <a:pt x="19720" y="766119"/>
                  <a:pt x="11582" y="759127"/>
                  <a:pt x="8737" y="749644"/>
                </a:cubicBezTo>
                <a:cubicBezTo>
                  <a:pt x="-9013" y="690478"/>
                  <a:pt x="5190" y="576244"/>
                  <a:pt x="8737" y="535460"/>
                </a:cubicBezTo>
                <a:cubicBezTo>
                  <a:pt x="9718" y="524181"/>
                  <a:pt x="14519" y="513560"/>
                  <a:pt x="16975" y="502508"/>
                </a:cubicBezTo>
                <a:cubicBezTo>
                  <a:pt x="32640" y="432010"/>
                  <a:pt x="14368" y="483008"/>
                  <a:pt x="58164" y="395416"/>
                </a:cubicBezTo>
                <a:cubicBezTo>
                  <a:pt x="85565" y="340613"/>
                  <a:pt x="61919" y="382990"/>
                  <a:pt x="99353" y="329514"/>
                </a:cubicBezTo>
                <a:cubicBezTo>
                  <a:pt x="110708" y="313292"/>
                  <a:pt x="118302" y="294089"/>
                  <a:pt x="132304" y="280087"/>
                </a:cubicBezTo>
                <a:cubicBezTo>
                  <a:pt x="188732" y="223659"/>
                  <a:pt x="162344" y="243585"/>
                  <a:pt x="206445" y="214184"/>
                </a:cubicBezTo>
                <a:cubicBezTo>
                  <a:pt x="211937" y="205946"/>
                  <a:pt x="215919" y="196472"/>
                  <a:pt x="222920" y="189471"/>
                </a:cubicBezTo>
                <a:cubicBezTo>
                  <a:pt x="254033" y="158358"/>
                  <a:pt x="254023" y="170031"/>
                  <a:pt x="288823" y="148281"/>
                </a:cubicBezTo>
                <a:cubicBezTo>
                  <a:pt x="294950" y="144452"/>
                  <a:pt x="335406" y="111841"/>
                  <a:pt x="346488" y="107092"/>
                </a:cubicBezTo>
                <a:cubicBezTo>
                  <a:pt x="356894" y="102632"/>
                  <a:pt x="368455" y="101600"/>
                  <a:pt x="379439" y="98854"/>
                </a:cubicBezTo>
                <a:cubicBezTo>
                  <a:pt x="387677" y="93362"/>
                  <a:pt x="395298" y="86807"/>
                  <a:pt x="404153" y="82379"/>
                </a:cubicBezTo>
                <a:cubicBezTo>
                  <a:pt x="411920" y="78496"/>
                  <a:pt x="420476" y="76378"/>
                  <a:pt x="428866" y="74141"/>
                </a:cubicBezTo>
                <a:cubicBezTo>
                  <a:pt x="461685" y="65389"/>
                  <a:pt x="494769" y="57665"/>
                  <a:pt x="527720" y="49427"/>
                </a:cubicBezTo>
                <a:cubicBezTo>
                  <a:pt x="586006" y="34855"/>
                  <a:pt x="536036" y="46418"/>
                  <a:pt x="610099" y="32952"/>
                </a:cubicBezTo>
                <a:cubicBezTo>
                  <a:pt x="623875" y="30447"/>
                  <a:pt x="637499" y="27147"/>
                  <a:pt x="651288" y="24714"/>
                </a:cubicBezTo>
                <a:cubicBezTo>
                  <a:pt x="810897" y="-3453"/>
                  <a:pt x="697709" y="18725"/>
                  <a:pt x="791331" y="0"/>
                </a:cubicBezTo>
                <a:lnTo>
                  <a:pt x="1359742" y="8238"/>
                </a:lnTo>
                <a:cubicBezTo>
                  <a:pt x="1371059" y="8548"/>
                  <a:pt x="1381591" y="14256"/>
                  <a:pt x="1392693" y="16476"/>
                </a:cubicBezTo>
                <a:cubicBezTo>
                  <a:pt x="1409072" y="19752"/>
                  <a:pt x="1425788" y="21214"/>
                  <a:pt x="1442120" y="24714"/>
                </a:cubicBezTo>
                <a:cubicBezTo>
                  <a:pt x="1464261" y="29458"/>
                  <a:pt x="1485518" y="38688"/>
                  <a:pt x="1508023" y="41189"/>
                </a:cubicBezTo>
                <a:lnTo>
                  <a:pt x="1582164" y="49427"/>
                </a:lnTo>
                <a:cubicBezTo>
                  <a:pt x="1595894" y="54919"/>
                  <a:pt x="1609325" y="61227"/>
                  <a:pt x="1623353" y="65903"/>
                </a:cubicBezTo>
                <a:cubicBezTo>
                  <a:pt x="1634094" y="69483"/>
                  <a:pt x="1645703" y="70166"/>
                  <a:pt x="1656304" y="74141"/>
                </a:cubicBezTo>
                <a:cubicBezTo>
                  <a:pt x="1667802" y="78453"/>
                  <a:pt x="1677854" y="86055"/>
                  <a:pt x="1689256" y="90616"/>
                </a:cubicBezTo>
                <a:cubicBezTo>
                  <a:pt x="1705381" y="97066"/>
                  <a:pt x="1738683" y="107092"/>
                  <a:pt x="1738683" y="107092"/>
                </a:cubicBezTo>
                <a:cubicBezTo>
                  <a:pt x="1773126" y="130054"/>
                  <a:pt x="1788627" y="135722"/>
                  <a:pt x="1812823" y="164757"/>
                </a:cubicBezTo>
                <a:cubicBezTo>
                  <a:pt x="1819161" y="172363"/>
                  <a:pt x="1824871" y="180615"/>
                  <a:pt x="1829299" y="189471"/>
                </a:cubicBezTo>
                <a:cubicBezTo>
                  <a:pt x="1833182" y="197238"/>
                  <a:pt x="1834488" y="206054"/>
                  <a:pt x="1837537" y="214184"/>
                </a:cubicBezTo>
                <a:cubicBezTo>
                  <a:pt x="1842729" y="228030"/>
                  <a:pt x="1848520" y="241643"/>
                  <a:pt x="1854012" y="255373"/>
                </a:cubicBezTo>
                <a:cubicBezTo>
                  <a:pt x="1853475" y="264506"/>
                  <a:pt x="1855091" y="384483"/>
                  <a:pt x="1837537" y="428368"/>
                </a:cubicBezTo>
                <a:cubicBezTo>
                  <a:pt x="1811376" y="493770"/>
                  <a:pt x="1823468" y="461256"/>
                  <a:pt x="1788110" y="502508"/>
                </a:cubicBezTo>
                <a:cubicBezTo>
                  <a:pt x="1779175" y="512933"/>
                  <a:pt x="1773105" y="525751"/>
                  <a:pt x="1763396" y="535460"/>
                </a:cubicBezTo>
                <a:cubicBezTo>
                  <a:pt x="1753688" y="545168"/>
                  <a:pt x="1740566" y="550896"/>
                  <a:pt x="1730445" y="560173"/>
                </a:cubicBezTo>
                <a:cubicBezTo>
                  <a:pt x="1707544" y="581166"/>
                  <a:pt x="1692329" y="612182"/>
                  <a:pt x="1664542" y="626076"/>
                </a:cubicBezTo>
                <a:cubicBezTo>
                  <a:pt x="1564845" y="675926"/>
                  <a:pt x="1693710" y="607150"/>
                  <a:pt x="1606877" y="667265"/>
                </a:cubicBezTo>
                <a:cubicBezTo>
                  <a:pt x="1580548" y="685493"/>
                  <a:pt x="1554879" y="706565"/>
                  <a:pt x="1524499" y="716692"/>
                </a:cubicBezTo>
                <a:cubicBezTo>
                  <a:pt x="1516261" y="719438"/>
                  <a:pt x="1507552" y="721047"/>
                  <a:pt x="1499785" y="724930"/>
                </a:cubicBezTo>
                <a:cubicBezTo>
                  <a:pt x="1468319" y="740663"/>
                  <a:pt x="1457384" y="754217"/>
                  <a:pt x="1425645" y="766119"/>
                </a:cubicBezTo>
                <a:cubicBezTo>
                  <a:pt x="1415044" y="770094"/>
                  <a:pt x="1403677" y="771611"/>
                  <a:pt x="1392693" y="774357"/>
                </a:cubicBezTo>
                <a:cubicBezTo>
                  <a:pt x="1363981" y="788713"/>
                  <a:pt x="1350113" y="796788"/>
                  <a:pt x="1318553" y="807308"/>
                </a:cubicBezTo>
                <a:cubicBezTo>
                  <a:pt x="1307812" y="810888"/>
                  <a:pt x="1296488" y="812436"/>
                  <a:pt x="1285602" y="815546"/>
                </a:cubicBezTo>
                <a:cubicBezTo>
                  <a:pt x="1258182" y="823380"/>
                  <a:pt x="1258837" y="826872"/>
                  <a:pt x="1227937" y="832022"/>
                </a:cubicBezTo>
                <a:cubicBezTo>
                  <a:pt x="1206100" y="835662"/>
                  <a:pt x="1184002" y="837514"/>
                  <a:pt x="1162034" y="840260"/>
                </a:cubicBezTo>
                <a:cubicBezTo>
                  <a:pt x="1021717" y="875340"/>
                  <a:pt x="1121612" y="853472"/>
                  <a:pt x="791331" y="840260"/>
                </a:cubicBezTo>
                <a:cubicBezTo>
                  <a:pt x="766485" y="839266"/>
                  <a:pt x="741807" y="835539"/>
                  <a:pt x="717191" y="832022"/>
                </a:cubicBezTo>
                <a:cubicBezTo>
                  <a:pt x="703330" y="830042"/>
                  <a:pt x="689670" y="826821"/>
                  <a:pt x="676002" y="823784"/>
                </a:cubicBezTo>
                <a:cubicBezTo>
                  <a:pt x="664950" y="821328"/>
                  <a:pt x="654273" y="817042"/>
                  <a:pt x="643050" y="815546"/>
                </a:cubicBezTo>
                <a:cubicBezTo>
                  <a:pt x="566349" y="805319"/>
                  <a:pt x="556839" y="807308"/>
                  <a:pt x="486531" y="8073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8756822" y="4755119"/>
            <a:ext cx="1458097" cy="920751"/>
          </a:xfrm>
          <a:custGeom>
            <a:avLst/>
            <a:gdLst>
              <a:gd name="connsiteX0" fmla="*/ 230659 w 1458097"/>
              <a:gd name="connsiteY0" fmla="*/ 681854 h 920751"/>
              <a:gd name="connsiteX1" fmla="*/ 181232 w 1458097"/>
              <a:gd name="connsiteY1" fmla="*/ 615951 h 920751"/>
              <a:gd name="connsiteX2" fmla="*/ 148281 w 1458097"/>
              <a:gd name="connsiteY2" fmla="*/ 541811 h 920751"/>
              <a:gd name="connsiteX3" fmla="*/ 123567 w 1458097"/>
              <a:gd name="connsiteY3" fmla="*/ 434719 h 920751"/>
              <a:gd name="connsiteX4" fmla="*/ 115329 w 1458097"/>
              <a:gd name="connsiteY4" fmla="*/ 278200 h 920751"/>
              <a:gd name="connsiteX5" fmla="*/ 98854 w 1458097"/>
              <a:gd name="connsiteY5" fmla="*/ 228773 h 920751"/>
              <a:gd name="connsiteX6" fmla="*/ 65902 w 1458097"/>
              <a:gd name="connsiteY6" fmla="*/ 171108 h 920751"/>
              <a:gd name="connsiteX7" fmla="*/ 32951 w 1458097"/>
              <a:gd name="connsiteY7" fmla="*/ 113443 h 920751"/>
              <a:gd name="connsiteX8" fmla="*/ 0 w 1458097"/>
              <a:gd name="connsiteY8" fmla="*/ 64016 h 920751"/>
              <a:gd name="connsiteX9" fmla="*/ 16475 w 1458097"/>
              <a:gd name="connsiteY9" fmla="*/ 6351 h 920751"/>
              <a:gd name="connsiteX10" fmla="*/ 881448 w 1458097"/>
              <a:gd name="connsiteY10" fmla="*/ 14589 h 920751"/>
              <a:gd name="connsiteX11" fmla="*/ 914400 w 1458097"/>
              <a:gd name="connsiteY11" fmla="*/ 22827 h 920751"/>
              <a:gd name="connsiteX12" fmla="*/ 988540 w 1458097"/>
              <a:gd name="connsiteY12" fmla="*/ 31065 h 920751"/>
              <a:gd name="connsiteX13" fmla="*/ 1062681 w 1458097"/>
              <a:gd name="connsiteY13" fmla="*/ 47540 h 920751"/>
              <a:gd name="connsiteX14" fmla="*/ 1136821 w 1458097"/>
              <a:gd name="connsiteY14" fmla="*/ 64016 h 920751"/>
              <a:gd name="connsiteX15" fmla="*/ 1293340 w 1458097"/>
              <a:gd name="connsiteY15" fmla="*/ 72254 h 920751"/>
              <a:gd name="connsiteX16" fmla="*/ 1318054 w 1458097"/>
              <a:gd name="connsiteY16" fmla="*/ 80492 h 920751"/>
              <a:gd name="connsiteX17" fmla="*/ 1351005 w 1458097"/>
              <a:gd name="connsiteY17" fmla="*/ 88730 h 920751"/>
              <a:gd name="connsiteX18" fmla="*/ 1425146 w 1458097"/>
              <a:gd name="connsiteY18" fmla="*/ 146395 h 920751"/>
              <a:gd name="connsiteX19" fmla="*/ 1433383 w 1458097"/>
              <a:gd name="connsiteY19" fmla="*/ 171108 h 920751"/>
              <a:gd name="connsiteX20" fmla="*/ 1449859 w 1458097"/>
              <a:gd name="connsiteY20" fmla="*/ 195822 h 920751"/>
              <a:gd name="connsiteX21" fmla="*/ 1458097 w 1458097"/>
              <a:gd name="connsiteY21" fmla="*/ 245249 h 920751"/>
              <a:gd name="connsiteX22" fmla="*/ 1449859 w 1458097"/>
              <a:gd name="connsiteY22" fmla="*/ 500622 h 920751"/>
              <a:gd name="connsiteX23" fmla="*/ 1416908 w 1458097"/>
              <a:gd name="connsiteY23" fmla="*/ 599476 h 920751"/>
              <a:gd name="connsiteX24" fmla="*/ 1383956 w 1458097"/>
              <a:gd name="connsiteY24" fmla="*/ 681854 h 920751"/>
              <a:gd name="connsiteX25" fmla="*/ 1285102 w 1458097"/>
              <a:gd name="connsiteY25" fmla="*/ 764232 h 920751"/>
              <a:gd name="connsiteX26" fmla="*/ 1260389 w 1458097"/>
              <a:gd name="connsiteY26" fmla="*/ 780708 h 920751"/>
              <a:gd name="connsiteX27" fmla="*/ 1186248 w 1458097"/>
              <a:gd name="connsiteY27" fmla="*/ 813659 h 920751"/>
              <a:gd name="connsiteX28" fmla="*/ 1153297 w 1458097"/>
              <a:gd name="connsiteY28" fmla="*/ 821897 h 920751"/>
              <a:gd name="connsiteX29" fmla="*/ 1128583 w 1458097"/>
              <a:gd name="connsiteY29" fmla="*/ 830135 h 920751"/>
              <a:gd name="connsiteX30" fmla="*/ 1103870 w 1458097"/>
              <a:gd name="connsiteY30" fmla="*/ 846611 h 920751"/>
              <a:gd name="connsiteX31" fmla="*/ 1037967 w 1458097"/>
              <a:gd name="connsiteY31" fmla="*/ 863086 h 920751"/>
              <a:gd name="connsiteX32" fmla="*/ 988540 w 1458097"/>
              <a:gd name="connsiteY32" fmla="*/ 879562 h 920751"/>
              <a:gd name="connsiteX33" fmla="*/ 922637 w 1458097"/>
              <a:gd name="connsiteY33" fmla="*/ 896038 h 920751"/>
              <a:gd name="connsiteX34" fmla="*/ 864973 w 1458097"/>
              <a:gd name="connsiteY34" fmla="*/ 912513 h 920751"/>
              <a:gd name="connsiteX35" fmla="*/ 774356 w 1458097"/>
              <a:gd name="connsiteY35" fmla="*/ 920751 h 920751"/>
              <a:gd name="connsiteX36" fmla="*/ 576648 w 1458097"/>
              <a:gd name="connsiteY36" fmla="*/ 912513 h 920751"/>
              <a:gd name="connsiteX37" fmla="*/ 486032 w 1458097"/>
              <a:gd name="connsiteY37" fmla="*/ 896038 h 920751"/>
              <a:gd name="connsiteX38" fmla="*/ 461319 w 1458097"/>
              <a:gd name="connsiteY38" fmla="*/ 879562 h 920751"/>
              <a:gd name="connsiteX39" fmla="*/ 403654 w 1458097"/>
              <a:gd name="connsiteY39" fmla="*/ 863086 h 920751"/>
              <a:gd name="connsiteX40" fmla="*/ 378940 w 1458097"/>
              <a:gd name="connsiteY40" fmla="*/ 846611 h 920751"/>
              <a:gd name="connsiteX41" fmla="*/ 354227 w 1458097"/>
              <a:gd name="connsiteY41" fmla="*/ 838373 h 920751"/>
              <a:gd name="connsiteX42" fmla="*/ 329513 w 1458097"/>
              <a:gd name="connsiteY42" fmla="*/ 821897 h 920751"/>
              <a:gd name="connsiteX43" fmla="*/ 296562 w 1458097"/>
              <a:gd name="connsiteY43" fmla="*/ 805422 h 920751"/>
              <a:gd name="connsiteX44" fmla="*/ 238897 w 1458097"/>
              <a:gd name="connsiteY44" fmla="*/ 764232 h 920751"/>
              <a:gd name="connsiteX45" fmla="*/ 189470 w 1458097"/>
              <a:gd name="connsiteY45" fmla="*/ 723043 h 920751"/>
              <a:gd name="connsiteX46" fmla="*/ 156519 w 1458097"/>
              <a:gd name="connsiteY46" fmla="*/ 681854 h 92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58097" h="920751">
                <a:moveTo>
                  <a:pt x="230659" y="681854"/>
                </a:moveTo>
                <a:cubicBezTo>
                  <a:pt x="214811" y="662044"/>
                  <a:pt x="194347" y="638902"/>
                  <a:pt x="181232" y="615951"/>
                </a:cubicBezTo>
                <a:cubicBezTo>
                  <a:pt x="170724" y="597562"/>
                  <a:pt x="154167" y="560941"/>
                  <a:pt x="148281" y="541811"/>
                </a:cubicBezTo>
                <a:cubicBezTo>
                  <a:pt x="136925" y="504904"/>
                  <a:pt x="130980" y="471783"/>
                  <a:pt x="123567" y="434719"/>
                </a:cubicBezTo>
                <a:cubicBezTo>
                  <a:pt x="120821" y="382546"/>
                  <a:pt x="121554" y="330073"/>
                  <a:pt x="115329" y="278200"/>
                </a:cubicBezTo>
                <a:cubicBezTo>
                  <a:pt x="113260" y="260957"/>
                  <a:pt x="106621" y="244306"/>
                  <a:pt x="98854" y="228773"/>
                </a:cubicBezTo>
                <a:cubicBezTo>
                  <a:pt x="77950" y="186966"/>
                  <a:pt x="89190" y="206040"/>
                  <a:pt x="65902" y="171108"/>
                </a:cubicBezTo>
                <a:cubicBezTo>
                  <a:pt x="51491" y="113467"/>
                  <a:pt x="69114" y="159939"/>
                  <a:pt x="32951" y="113443"/>
                </a:cubicBezTo>
                <a:cubicBezTo>
                  <a:pt x="20794" y="97813"/>
                  <a:pt x="0" y="64016"/>
                  <a:pt x="0" y="64016"/>
                </a:cubicBezTo>
                <a:cubicBezTo>
                  <a:pt x="5492" y="44794"/>
                  <a:pt x="-3484" y="7470"/>
                  <a:pt x="16475" y="6351"/>
                </a:cubicBezTo>
                <a:cubicBezTo>
                  <a:pt x="304360" y="-9792"/>
                  <a:pt x="593159" y="9299"/>
                  <a:pt x="881448" y="14589"/>
                </a:cubicBezTo>
                <a:cubicBezTo>
                  <a:pt x="892768" y="14797"/>
                  <a:pt x="903210" y="21105"/>
                  <a:pt x="914400" y="22827"/>
                </a:cubicBezTo>
                <a:cubicBezTo>
                  <a:pt x="938976" y="26608"/>
                  <a:pt x="963827" y="28319"/>
                  <a:pt x="988540" y="31065"/>
                </a:cubicBezTo>
                <a:cubicBezTo>
                  <a:pt x="1068912" y="51158"/>
                  <a:pt x="968546" y="26622"/>
                  <a:pt x="1062681" y="47540"/>
                </a:cubicBezTo>
                <a:cubicBezTo>
                  <a:pt x="1083007" y="52057"/>
                  <a:pt x="1116942" y="62359"/>
                  <a:pt x="1136821" y="64016"/>
                </a:cubicBezTo>
                <a:cubicBezTo>
                  <a:pt x="1188886" y="68355"/>
                  <a:pt x="1241167" y="69508"/>
                  <a:pt x="1293340" y="72254"/>
                </a:cubicBezTo>
                <a:cubicBezTo>
                  <a:pt x="1301578" y="75000"/>
                  <a:pt x="1309705" y="78106"/>
                  <a:pt x="1318054" y="80492"/>
                </a:cubicBezTo>
                <a:cubicBezTo>
                  <a:pt x="1328940" y="83602"/>
                  <a:pt x="1340879" y="83667"/>
                  <a:pt x="1351005" y="88730"/>
                </a:cubicBezTo>
                <a:cubicBezTo>
                  <a:pt x="1390420" y="108437"/>
                  <a:pt x="1398025" y="119274"/>
                  <a:pt x="1425146" y="146395"/>
                </a:cubicBezTo>
                <a:cubicBezTo>
                  <a:pt x="1427892" y="154633"/>
                  <a:pt x="1429500" y="163341"/>
                  <a:pt x="1433383" y="171108"/>
                </a:cubicBezTo>
                <a:cubicBezTo>
                  <a:pt x="1437811" y="179964"/>
                  <a:pt x="1446728" y="186429"/>
                  <a:pt x="1449859" y="195822"/>
                </a:cubicBezTo>
                <a:cubicBezTo>
                  <a:pt x="1455141" y="211668"/>
                  <a:pt x="1455351" y="228773"/>
                  <a:pt x="1458097" y="245249"/>
                </a:cubicBezTo>
                <a:cubicBezTo>
                  <a:pt x="1455351" y="330373"/>
                  <a:pt x="1456391" y="415704"/>
                  <a:pt x="1449859" y="500622"/>
                </a:cubicBezTo>
                <a:cubicBezTo>
                  <a:pt x="1444745" y="567107"/>
                  <a:pt x="1435732" y="552416"/>
                  <a:pt x="1416908" y="599476"/>
                </a:cubicBezTo>
                <a:cubicBezTo>
                  <a:pt x="1408976" y="619307"/>
                  <a:pt x="1399412" y="662534"/>
                  <a:pt x="1383956" y="681854"/>
                </a:cubicBezTo>
                <a:cubicBezTo>
                  <a:pt x="1347709" y="727162"/>
                  <a:pt x="1330816" y="733756"/>
                  <a:pt x="1285102" y="764232"/>
                </a:cubicBezTo>
                <a:cubicBezTo>
                  <a:pt x="1276864" y="769724"/>
                  <a:pt x="1269244" y="776280"/>
                  <a:pt x="1260389" y="780708"/>
                </a:cubicBezTo>
                <a:cubicBezTo>
                  <a:pt x="1231678" y="795063"/>
                  <a:pt x="1217806" y="803140"/>
                  <a:pt x="1186248" y="813659"/>
                </a:cubicBezTo>
                <a:cubicBezTo>
                  <a:pt x="1175507" y="817239"/>
                  <a:pt x="1164183" y="818787"/>
                  <a:pt x="1153297" y="821897"/>
                </a:cubicBezTo>
                <a:cubicBezTo>
                  <a:pt x="1144948" y="824283"/>
                  <a:pt x="1136821" y="827389"/>
                  <a:pt x="1128583" y="830135"/>
                </a:cubicBezTo>
                <a:cubicBezTo>
                  <a:pt x="1120345" y="835627"/>
                  <a:pt x="1112725" y="842183"/>
                  <a:pt x="1103870" y="846611"/>
                </a:cubicBezTo>
                <a:cubicBezTo>
                  <a:pt x="1083872" y="856610"/>
                  <a:pt x="1058650" y="857445"/>
                  <a:pt x="1037967" y="863086"/>
                </a:cubicBezTo>
                <a:cubicBezTo>
                  <a:pt x="1021212" y="867655"/>
                  <a:pt x="1005388" y="875350"/>
                  <a:pt x="988540" y="879562"/>
                </a:cubicBezTo>
                <a:cubicBezTo>
                  <a:pt x="966572" y="885054"/>
                  <a:pt x="944119" y="888877"/>
                  <a:pt x="922637" y="896038"/>
                </a:cubicBezTo>
                <a:cubicBezTo>
                  <a:pt x="905690" y="901687"/>
                  <a:pt x="882218" y="910214"/>
                  <a:pt x="864973" y="912513"/>
                </a:cubicBezTo>
                <a:cubicBezTo>
                  <a:pt x="834909" y="916521"/>
                  <a:pt x="804562" y="918005"/>
                  <a:pt x="774356" y="920751"/>
                </a:cubicBezTo>
                <a:cubicBezTo>
                  <a:pt x="708453" y="918005"/>
                  <a:pt x="642479" y="916627"/>
                  <a:pt x="576648" y="912513"/>
                </a:cubicBezTo>
                <a:cubicBezTo>
                  <a:pt x="519323" y="908930"/>
                  <a:pt x="525004" y="909029"/>
                  <a:pt x="486032" y="896038"/>
                </a:cubicBezTo>
                <a:cubicBezTo>
                  <a:pt x="477794" y="890546"/>
                  <a:pt x="470419" y="883462"/>
                  <a:pt x="461319" y="879562"/>
                </a:cubicBezTo>
                <a:cubicBezTo>
                  <a:pt x="424350" y="863718"/>
                  <a:pt x="435728" y="879123"/>
                  <a:pt x="403654" y="863086"/>
                </a:cubicBezTo>
                <a:cubicBezTo>
                  <a:pt x="394799" y="858658"/>
                  <a:pt x="387795" y="851039"/>
                  <a:pt x="378940" y="846611"/>
                </a:cubicBezTo>
                <a:cubicBezTo>
                  <a:pt x="371173" y="842728"/>
                  <a:pt x="361994" y="842256"/>
                  <a:pt x="354227" y="838373"/>
                </a:cubicBezTo>
                <a:cubicBezTo>
                  <a:pt x="345371" y="833945"/>
                  <a:pt x="338109" y="826809"/>
                  <a:pt x="329513" y="821897"/>
                </a:cubicBezTo>
                <a:cubicBezTo>
                  <a:pt x="318851" y="815804"/>
                  <a:pt x="307224" y="811515"/>
                  <a:pt x="296562" y="805422"/>
                </a:cubicBezTo>
                <a:cubicBezTo>
                  <a:pt x="283521" y="797970"/>
                  <a:pt x="247740" y="771812"/>
                  <a:pt x="238897" y="764232"/>
                </a:cubicBezTo>
                <a:cubicBezTo>
                  <a:pt x="183399" y="716662"/>
                  <a:pt x="244088" y="759457"/>
                  <a:pt x="189470" y="723043"/>
                </a:cubicBezTo>
                <a:cubicBezTo>
                  <a:pt x="168686" y="691868"/>
                  <a:pt x="179995" y="705331"/>
                  <a:pt x="156519" y="68185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469900" marR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12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fld id="{6BD52D00-F497-4203-889A-A9D591EB5B4B}" type="slidenum">
              <a:rPr lang="zh-CN" altLang="en-US" sz="1200" smtClean="0"/>
              <a:t>52</a:t>
            </a:fld>
            <a:endParaRPr lang="en-US" altLang="zh-CN" sz="12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sz="5400" dirty="0">
                <a:ea typeface="宋体" panose="02010600030101010101" pitchFamily="2" charset="-122"/>
              </a:rPr>
              <a:t>Thanks</a:t>
            </a:r>
            <a:endParaRPr lang="zh-CN" altLang="en-US" sz="51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DF0104-38A2-4701-8362-7CE7411C683D}" type="slidenum">
              <a:rPr lang="zh-CN" altLang="en-US" sz="1200" smtClean="0"/>
              <a:t>6</a:t>
            </a:fld>
            <a:endParaRPr lang="en-US" altLang="zh-CN" sz="12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00580" y="1209040"/>
            <a:ext cx="8001000" cy="463740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  <a:cs typeface="Times New Roman" panose="02020603050405020304" pitchFamily="18" charset="0"/>
              </a:rPr>
              <a:t>Research Trends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Application Scenarios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</a:rPr>
              <a:t>RL basics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</a:rPr>
              <a:t>Value-based methods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</a:rPr>
              <a:t>Policy-based methods</a:t>
            </a:r>
            <a:endParaRPr lang="en-US" altLang="zh-CN" sz="36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zh-CN" sz="36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zh-CN" sz="3600" dirty="0">
              <a:ea typeface="宋体" panose="02010600030101010101" pitchFamily="2" charset="-122"/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sz="40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72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Applications Scenarios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7</a:t>
            </a:fld>
            <a:endParaRPr lang="en-US" altLang="zh-CN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38" y="1174678"/>
            <a:ext cx="4201184" cy="261717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34" y="1174678"/>
            <a:ext cx="4209533" cy="2504969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438" y="3887625"/>
            <a:ext cx="4201183" cy="227646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959" y="3821835"/>
            <a:ext cx="4415481" cy="23422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Applications Scenarios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8</a:t>
            </a:fld>
            <a:endParaRPr lang="en-US" altLang="zh-CN"/>
          </a:p>
        </p:txBody>
      </p:sp>
      <p:sp>
        <p:nvSpPr>
          <p:cNvPr id="8" name="椭圆 7"/>
          <p:cNvSpPr/>
          <p:nvPr/>
        </p:nvSpPr>
        <p:spPr bwMode="auto">
          <a:xfrm>
            <a:off x="3887568" y="3050249"/>
            <a:ext cx="3229232" cy="110387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</a:pP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强化学习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709931" y="1277959"/>
            <a:ext cx="1572917" cy="1458065"/>
            <a:chOff x="575402" y="1787643"/>
            <a:chExt cx="1572917" cy="1458065"/>
          </a:xfrm>
        </p:grpSpPr>
        <p:sp>
          <p:nvSpPr>
            <p:cNvPr id="12" name="圆角矩形 11"/>
            <p:cNvSpPr/>
            <p:nvPr/>
          </p:nvSpPr>
          <p:spPr bwMode="auto">
            <a:xfrm>
              <a:off x="848497" y="2561968"/>
              <a:ext cx="1252152" cy="68374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r>
                <a:rPr kumimoji="0" lang="zh-CN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健康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75402" y="1787643"/>
              <a:ext cx="1572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诊断，治疗策略优化</a:t>
              </a:r>
              <a:r>
                <a:rPr lang="en-US" altLang="zh-CN" dirty="0"/>
                <a:t>……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961672" y="3005661"/>
            <a:ext cx="1787935" cy="1400079"/>
            <a:chOff x="740129" y="2038340"/>
            <a:chExt cx="1787935" cy="1400079"/>
          </a:xfrm>
        </p:grpSpPr>
        <p:sp>
          <p:nvSpPr>
            <p:cNvPr id="16" name="圆角矩形 15"/>
            <p:cNvSpPr/>
            <p:nvPr/>
          </p:nvSpPr>
          <p:spPr bwMode="auto">
            <a:xfrm>
              <a:off x="1022694" y="2038340"/>
              <a:ext cx="1252152" cy="68374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r>
                <a: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金融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40129" y="2792088"/>
              <a:ext cx="1787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智能定价，投资组合管理</a:t>
              </a:r>
              <a:r>
                <a:rPr lang="en-US" altLang="zh-CN" dirty="0"/>
                <a:t>……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25620" y="1094276"/>
            <a:ext cx="1344271" cy="1603327"/>
            <a:chOff x="315356" y="1661086"/>
            <a:chExt cx="1344271" cy="1603327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315356" y="2580673"/>
              <a:ext cx="1252152" cy="68374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r>
                <a: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交通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7475" y="1661086"/>
              <a:ext cx="12521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交通灯控制，路径规划</a:t>
              </a:r>
              <a:r>
                <a:rPr lang="en-US" altLang="zh-CN" dirty="0"/>
                <a:t>……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50971" y="1129022"/>
            <a:ext cx="1527411" cy="1592233"/>
            <a:chOff x="795145" y="1653475"/>
            <a:chExt cx="1527411" cy="1592233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848497" y="2561968"/>
              <a:ext cx="1252152" cy="68374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r>
                <a: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教育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95145" y="1653475"/>
              <a:ext cx="15274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个性化学习指导，素材推荐</a:t>
              </a:r>
              <a:r>
                <a:rPr lang="en-US" altLang="zh-CN" dirty="0"/>
                <a:t>……</a:t>
              </a:r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500210" y="1049154"/>
            <a:ext cx="1344271" cy="1603327"/>
            <a:chOff x="315356" y="1661086"/>
            <a:chExt cx="1344271" cy="1603327"/>
          </a:xfrm>
        </p:grpSpPr>
        <p:sp>
          <p:nvSpPr>
            <p:cNvPr id="25" name="圆角矩形 24"/>
            <p:cNvSpPr/>
            <p:nvPr/>
          </p:nvSpPr>
          <p:spPr bwMode="auto">
            <a:xfrm>
              <a:off x="315356" y="2580673"/>
              <a:ext cx="1252152" cy="68374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r>
                <a: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能源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7475" y="1661086"/>
              <a:ext cx="12521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电价控制、电量供给控制</a:t>
              </a:r>
              <a:r>
                <a:rPr lang="en-US" altLang="zh-CN" dirty="0"/>
                <a:t>……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052953" y="4468276"/>
            <a:ext cx="1193765" cy="1394045"/>
            <a:chOff x="-744733" y="2490690"/>
            <a:chExt cx="1213588" cy="1394045"/>
          </a:xfrm>
        </p:grpSpPr>
        <p:sp>
          <p:nvSpPr>
            <p:cNvPr id="28" name="圆角矩形 27"/>
            <p:cNvSpPr/>
            <p:nvPr/>
          </p:nvSpPr>
          <p:spPr bwMode="auto">
            <a:xfrm>
              <a:off x="-547813" y="2490690"/>
              <a:ext cx="819749" cy="68374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r>
                <a:rPr lang="en-US" altLang="zh-CN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ML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-744733" y="3238404"/>
              <a:ext cx="1213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神经网络架构设计</a:t>
              </a:r>
              <a:endParaRPr lang="en-US" altLang="zh-CN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604998" y="3119277"/>
            <a:ext cx="2063975" cy="1078591"/>
            <a:chOff x="851463" y="2607224"/>
            <a:chExt cx="2098250" cy="1078591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851463" y="2607224"/>
              <a:ext cx="1338443" cy="68374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r>
                <a: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机器人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41602" y="3316483"/>
              <a:ext cx="190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平衡控制</a:t>
              </a:r>
              <a:endParaRPr lang="en-US" altLang="zh-CN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67799" y="4460591"/>
            <a:ext cx="1531919" cy="1199864"/>
            <a:chOff x="381852" y="2618569"/>
            <a:chExt cx="1908111" cy="1199864"/>
          </a:xfrm>
        </p:grpSpPr>
        <p:sp>
          <p:nvSpPr>
            <p:cNvPr id="34" name="圆角矩形 33"/>
            <p:cNvSpPr/>
            <p:nvPr/>
          </p:nvSpPr>
          <p:spPr bwMode="auto">
            <a:xfrm>
              <a:off x="664781" y="2618569"/>
              <a:ext cx="995684" cy="68374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r>
                <a:rPr lang="en-US" altLang="zh-CN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CV</a:t>
              </a: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81852" y="3449101"/>
              <a:ext cx="190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人脸识别、</a:t>
              </a:r>
              <a:endParaRPr lang="en-US" altLang="zh-CN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519696" y="4416707"/>
            <a:ext cx="1758076" cy="1642395"/>
            <a:chOff x="651285" y="2619314"/>
            <a:chExt cx="1787271" cy="1642395"/>
          </a:xfrm>
        </p:grpSpPr>
        <p:sp>
          <p:nvSpPr>
            <p:cNvPr id="37" name="圆角矩形 36"/>
            <p:cNvSpPr/>
            <p:nvPr/>
          </p:nvSpPr>
          <p:spPr bwMode="auto">
            <a:xfrm>
              <a:off x="929523" y="2619314"/>
              <a:ext cx="1001650" cy="68374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r>
                <a:rPr lang="en-US" altLang="zh-CN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NLP</a:t>
              </a: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51285" y="3338379"/>
              <a:ext cx="17872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翻译、自动化摘要、聊天机器人</a:t>
              </a:r>
              <a:endParaRPr lang="en-US" altLang="zh-CN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072696" y="4405741"/>
            <a:ext cx="1572917" cy="1369817"/>
            <a:chOff x="562733" y="2007622"/>
            <a:chExt cx="1572917" cy="1369817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806911" y="2007622"/>
              <a:ext cx="1007974" cy="68374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</a:pPr>
              <a:r>
                <a:rPr lang="zh-CN" altLang="en-US" sz="2800" dirty="0">
                  <a:solidFill>
                    <a:schemeClr val="tx1"/>
                  </a:solidFill>
                  <a:latin typeface="Arial" panose="020B0604020202020204" pitchFamily="34" charset="0"/>
                </a:rPr>
                <a:t>推荐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62733" y="2731108"/>
              <a:ext cx="1572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广告、内容和商品推荐</a:t>
              </a:r>
              <a:r>
                <a:rPr lang="en-US" altLang="zh-CN" dirty="0"/>
                <a:t>……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717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/>
              <a:t>Applications in Transportation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Online ride order dispatching</a:t>
            </a:r>
          </a:p>
          <a:p>
            <a:pPr lvl="2"/>
            <a:r>
              <a:rPr lang="en-US" altLang="zh-CN" dirty="0"/>
              <a:t>Match a available driver to a passenger</a:t>
            </a:r>
          </a:p>
          <a:p>
            <a:pPr lvl="2"/>
            <a:r>
              <a:rPr lang="en-US" altLang="zh-CN" dirty="0"/>
              <a:t>Revenue generating</a:t>
            </a:r>
          </a:p>
          <a:p>
            <a:pPr lvl="1"/>
            <a:r>
              <a:rPr lang="en-US" altLang="zh-CN" dirty="0"/>
              <a:t>Driver repositioning</a:t>
            </a:r>
          </a:p>
          <a:p>
            <a:pPr lvl="2"/>
            <a:r>
              <a:rPr lang="en-US" altLang="zh-CN" dirty="0"/>
              <a:t>Non-revenue generating, </a:t>
            </a:r>
          </a:p>
          <a:p>
            <a:pPr lvl="2"/>
            <a:r>
              <a:rPr lang="en-US" altLang="zh-CN" dirty="0"/>
              <a:t>but for better matching in the future</a:t>
            </a:r>
          </a:p>
          <a:p>
            <a:pPr lvl="1"/>
            <a:r>
              <a:rPr lang="en-US" altLang="zh-CN" sz="1800" dirty="0"/>
              <a:t>Micro-level Impact</a:t>
            </a:r>
          </a:p>
          <a:p>
            <a:pPr lvl="2"/>
            <a:r>
              <a:rPr lang="en-US" altLang="zh-CN" sz="1600" dirty="0"/>
              <a:t>Short-term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altLang="zh-CN" sz="1400" dirty="0"/>
              <a:t>Income from current order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altLang="zh-CN" sz="1400" dirty="0"/>
              <a:t>Pickup distance and time</a:t>
            </a:r>
          </a:p>
          <a:p>
            <a:pPr lvl="2"/>
            <a:r>
              <a:rPr lang="en-US" altLang="zh-CN" sz="1600" dirty="0"/>
              <a:t>long-term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altLang="zh-CN" sz="1400" dirty="0"/>
              <a:t>Hot destination or Cold destination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altLang="zh-CN" sz="1400" dirty="0"/>
              <a:t>Stay or repositioning</a:t>
            </a:r>
          </a:p>
          <a:p>
            <a:pPr marL="909320" lvl="2" indent="0">
              <a:buNone/>
            </a:pPr>
            <a:endParaRPr lang="en-US" altLang="zh-CN" sz="1600" dirty="0"/>
          </a:p>
          <a:p>
            <a:pPr lvl="2"/>
            <a:endParaRPr lang="en-US" altLang="zh-CN" sz="1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6DD084-A636-4D70-89B0-A38FB58D8087}" type="slidenum">
              <a:rPr lang="zh-CN" altLang="en-US"/>
              <a:t>9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146" y="1143000"/>
            <a:ext cx="5058481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amHits">
  <a:themeElements>
    <a:clrScheme name="SpamHits 10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990099"/>
      </a:accent2>
      <a:accent3>
        <a:srgbClr val="FFFFFF"/>
      </a:accent3>
      <a:accent4>
        <a:srgbClr val="000000"/>
      </a:accent4>
      <a:accent5>
        <a:srgbClr val="CED5DD"/>
      </a:accent5>
      <a:accent6>
        <a:srgbClr val="8A008A"/>
      </a:accent6>
      <a:hlink>
        <a:srgbClr val="336699"/>
      </a:hlink>
      <a:folHlink>
        <a:srgbClr val="003366"/>
      </a:folHlink>
    </a:clrScheme>
    <a:fontScheme name="SpamHi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469900" marR="0" indent="-469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Char char="o"/>
          <a:defRPr kumimoji="0" lang="en-US" alt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469900" marR="0" indent="-469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Char char="o"/>
          <a:defRPr kumimoji="0" lang="en-US" alt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SpamHits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amHits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amHits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amHits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amHits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amHits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amHits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amHits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amHits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amHits 10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990099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8A008A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amHits 1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9900CC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8A00B9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1965</Words>
  <Application>Microsoft Office PowerPoint</Application>
  <PresentationFormat>宽屏</PresentationFormat>
  <Paragraphs>557</Paragraphs>
  <Slides>52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9" baseType="lpstr">
      <vt:lpstr>华文隶书</vt:lpstr>
      <vt:lpstr>微软雅黑</vt:lpstr>
      <vt:lpstr>Arial</vt:lpstr>
      <vt:lpstr>Cambria Math</vt:lpstr>
      <vt:lpstr>Times New Roman</vt:lpstr>
      <vt:lpstr>Wingdings</vt:lpstr>
      <vt:lpstr>SpamHits</vt:lpstr>
      <vt:lpstr>An Introduction to Reinforcement Learning</vt:lpstr>
      <vt:lpstr>Outline</vt:lpstr>
      <vt:lpstr>Research Trends</vt:lpstr>
      <vt:lpstr>Research Trends</vt:lpstr>
      <vt:lpstr>Research Trends</vt:lpstr>
      <vt:lpstr>Outline</vt:lpstr>
      <vt:lpstr>Applications Scenarios</vt:lpstr>
      <vt:lpstr>Applications Scenarios</vt:lpstr>
      <vt:lpstr>Applications in Transportation</vt:lpstr>
      <vt:lpstr>Applications in Transportation</vt:lpstr>
      <vt:lpstr>Applications in Transportation</vt:lpstr>
      <vt:lpstr>Applications in Transportation</vt:lpstr>
      <vt:lpstr>Applications in Transportation</vt:lpstr>
      <vt:lpstr>Outline</vt:lpstr>
      <vt:lpstr>Sequential Decision-Making Problem</vt:lpstr>
      <vt:lpstr>Markov Decision Process</vt:lpstr>
      <vt:lpstr>Markov Decision Process</vt:lpstr>
      <vt:lpstr>Markov Decision Process</vt:lpstr>
      <vt:lpstr>Markov Decision Process</vt:lpstr>
      <vt:lpstr>Markov Decision Process</vt:lpstr>
      <vt:lpstr>Markov Decision Process</vt:lpstr>
      <vt:lpstr>Markov Decision Process</vt:lpstr>
      <vt:lpstr>Markov Decision Process</vt:lpstr>
      <vt:lpstr>Markov Decision Process</vt:lpstr>
      <vt:lpstr>RL components</vt:lpstr>
      <vt:lpstr>RL Optimization Objective</vt:lpstr>
      <vt:lpstr>Algorithm</vt:lpstr>
      <vt:lpstr>Model-based ——Dynamic Programming</vt:lpstr>
      <vt:lpstr>DP——Policy Evaluation</vt:lpstr>
      <vt:lpstr>DP——Policy Improvement </vt:lpstr>
      <vt:lpstr>DP——Value Iteration </vt:lpstr>
      <vt:lpstr>Model-free Policy Evaluation</vt:lpstr>
      <vt:lpstr>Monte Carlo(MC) evaluation</vt:lpstr>
      <vt:lpstr>Temporal-Difference Learning</vt:lpstr>
      <vt:lpstr>Model-free Control</vt:lpstr>
      <vt:lpstr>Model-free Control</vt:lpstr>
      <vt:lpstr>Model-free Control</vt:lpstr>
      <vt:lpstr>Model-free Control</vt:lpstr>
      <vt:lpstr>On-policy vs Off-policy</vt:lpstr>
      <vt:lpstr>Function Approximation</vt:lpstr>
      <vt:lpstr>Function Approximation</vt:lpstr>
      <vt:lpstr>Policy-based Method</vt:lpstr>
      <vt:lpstr>Policy-based Method</vt:lpstr>
      <vt:lpstr>Policy-based Method</vt:lpstr>
      <vt:lpstr>Policy-based Method</vt:lpstr>
      <vt:lpstr>Policy-based Method</vt:lpstr>
      <vt:lpstr>Policy-based Method</vt:lpstr>
      <vt:lpstr>Actor-Critic Method</vt:lpstr>
      <vt:lpstr>Actor-Critic Method</vt:lpstr>
      <vt:lpstr>Actor-Critic Method</vt:lpstr>
      <vt:lpstr>Actor-Critic Method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 Route Recommendations for Idle Taxi Drivers: Find Me the Shortest Route to a Customer! </dc:title>
  <dc:creator/>
  <cp:lastModifiedBy>刘 梅娟</cp:lastModifiedBy>
  <cp:revision>337</cp:revision>
  <dcterms:created xsi:type="dcterms:W3CDTF">2019-03-25T08:20:00Z</dcterms:created>
  <dcterms:modified xsi:type="dcterms:W3CDTF">2020-09-09T03:28:58Z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2052-11.1.0.8515</vt:lpwstr>
  </property>
</Properties>
</file>